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80" r:id="rId2"/>
    <p:sldId id="342" r:id="rId3"/>
    <p:sldId id="368" r:id="rId4"/>
    <p:sldId id="384" r:id="rId5"/>
    <p:sldId id="383" r:id="rId6"/>
    <p:sldId id="359" r:id="rId7"/>
    <p:sldId id="360" r:id="rId8"/>
    <p:sldId id="385" r:id="rId9"/>
    <p:sldId id="361" r:id="rId10"/>
    <p:sldId id="363" r:id="rId11"/>
    <p:sldId id="386" r:id="rId12"/>
    <p:sldId id="362" r:id="rId13"/>
    <p:sldId id="364" r:id="rId14"/>
    <p:sldId id="365" r:id="rId15"/>
    <p:sldId id="366" r:id="rId16"/>
    <p:sldId id="369" r:id="rId17"/>
    <p:sldId id="370" r:id="rId18"/>
    <p:sldId id="371" r:id="rId19"/>
    <p:sldId id="372" r:id="rId20"/>
    <p:sldId id="373" r:id="rId21"/>
    <p:sldId id="374" r:id="rId22"/>
    <p:sldId id="353" r:id="rId23"/>
    <p:sldId id="354" r:id="rId24"/>
    <p:sldId id="355" r:id="rId25"/>
    <p:sldId id="375" r:id="rId26"/>
    <p:sldId id="382" r:id="rId27"/>
    <p:sldId id="344" r:id="rId28"/>
    <p:sldId id="376" r:id="rId29"/>
    <p:sldId id="345" r:id="rId30"/>
    <p:sldId id="347" r:id="rId31"/>
    <p:sldId id="357" r:id="rId32"/>
    <p:sldId id="350" r:id="rId33"/>
    <p:sldId id="348" r:id="rId34"/>
    <p:sldId id="349" r:id="rId35"/>
    <p:sldId id="379" r:id="rId36"/>
    <p:sldId id="380" r:id="rId37"/>
    <p:sldId id="377" r:id="rId38"/>
    <p:sldId id="381" r:id="rId39"/>
    <p:sldId id="378" r:id="rId40"/>
    <p:sldId id="352"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17" autoAdjust="0"/>
  </p:normalViewPr>
  <p:slideViewPr>
    <p:cSldViewPr>
      <p:cViewPr varScale="1">
        <p:scale>
          <a:sx n="84" d="100"/>
          <a:sy n="84" d="100"/>
        </p:scale>
        <p:origin x="941"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B21EBA-C87B-42F7-9F55-B5C0F4268DD5}" type="datetimeFigureOut">
              <a:rPr lang="en-US" smtClean="0"/>
              <a:pPr/>
              <a:t>2/22/2016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4B77C7D-208A-48B9-9C98-10DCF4B00549}" type="slidenum">
              <a:rPr lang="en-US" smtClean="0"/>
              <a:pPr/>
              <a:t>‹#›</a:t>
            </a:fld>
            <a:endParaRPr lang="en-US" dirty="0"/>
          </a:p>
        </p:txBody>
      </p:sp>
    </p:spTree>
    <p:extLst>
      <p:ext uri="{BB962C8B-B14F-4D97-AF65-F5344CB8AC3E}">
        <p14:creationId xmlns:p14="http://schemas.microsoft.com/office/powerpoint/2010/main" val="2634380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ABA5E9-B859-4AD4-B832-BC36AD4232E6}" type="datetimeFigureOut">
              <a:rPr lang="en-US" smtClean="0"/>
              <a:pPr/>
              <a:t>2/22/2016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3F63C54-C4C9-45D2-A5FD-D7F5026F126A}" type="slidenum">
              <a:rPr lang="en-US" smtClean="0"/>
              <a:pPr/>
              <a:t>‹#›</a:t>
            </a:fld>
            <a:endParaRPr lang="en-US" dirty="0"/>
          </a:p>
        </p:txBody>
      </p:sp>
    </p:spTree>
    <p:extLst>
      <p:ext uri="{BB962C8B-B14F-4D97-AF65-F5344CB8AC3E}">
        <p14:creationId xmlns:p14="http://schemas.microsoft.com/office/powerpoint/2010/main" val="435277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1</a:t>
            </a:fld>
            <a:endParaRPr lang="en-US" dirty="0"/>
          </a:p>
        </p:txBody>
      </p:sp>
    </p:spTree>
    <p:extLst>
      <p:ext uri="{BB962C8B-B14F-4D97-AF65-F5344CB8AC3E}">
        <p14:creationId xmlns:p14="http://schemas.microsoft.com/office/powerpoint/2010/main" val="4046382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31</a:t>
            </a:fld>
            <a:endParaRPr lang="en-US" dirty="0"/>
          </a:p>
        </p:txBody>
      </p:sp>
    </p:spTree>
    <p:extLst>
      <p:ext uri="{BB962C8B-B14F-4D97-AF65-F5344CB8AC3E}">
        <p14:creationId xmlns:p14="http://schemas.microsoft.com/office/powerpoint/2010/main" val="2904941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32</a:t>
            </a:fld>
            <a:endParaRPr lang="en-US" dirty="0"/>
          </a:p>
        </p:txBody>
      </p:sp>
    </p:spTree>
    <p:extLst>
      <p:ext uri="{BB962C8B-B14F-4D97-AF65-F5344CB8AC3E}">
        <p14:creationId xmlns:p14="http://schemas.microsoft.com/office/powerpoint/2010/main" val="971432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33</a:t>
            </a:fld>
            <a:endParaRPr lang="en-US" dirty="0"/>
          </a:p>
        </p:txBody>
      </p:sp>
    </p:spTree>
    <p:extLst>
      <p:ext uri="{BB962C8B-B14F-4D97-AF65-F5344CB8AC3E}">
        <p14:creationId xmlns:p14="http://schemas.microsoft.com/office/powerpoint/2010/main" val="1262584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34</a:t>
            </a:fld>
            <a:endParaRPr lang="en-US" dirty="0"/>
          </a:p>
        </p:txBody>
      </p:sp>
    </p:spTree>
    <p:extLst>
      <p:ext uri="{BB962C8B-B14F-4D97-AF65-F5344CB8AC3E}">
        <p14:creationId xmlns:p14="http://schemas.microsoft.com/office/powerpoint/2010/main" val="1309907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40</a:t>
            </a:fld>
            <a:endParaRPr lang="en-US" dirty="0"/>
          </a:p>
        </p:txBody>
      </p:sp>
    </p:spTree>
    <p:extLst>
      <p:ext uri="{BB962C8B-B14F-4D97-AF65-F5344CB8AC3E}">
        <p14:creationId xmlns:p14="http://schemas.microsoft.com/office/powerpoint/2010/main" val="2184610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day timeline</a:t>
            </a:r>
            <a:r>
              <a:rPr lang="en-US" baseline="0" dirty="0" smtClean="0"/>
              <a:t> established</a:t>
            </a:r>
          </a:p>
          <a:p>
            <a:r>
              <a:rPr lang="en-US" baseline="0" dirty="0" smtClean="0"/>
              <a:t>Relief criteria put in statute</a:t>
            </a:r>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2</a:t>
            </a:fld>
            <a:endParaRPr lang="en-US" dirty="0"/>
          </a:p>
        </p:txBody>
      </p:sp>
    </p:spTree>
    <p:extLst>
      <p:ext uri="{BB962C8B-B14F-4D97-AF65-F5344CB8AC3E}">
        <p14:creationId xmlns:p14="http://schemas.microsoft.com/office/powerpoint/2010/main" val="3974175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3</a:t>
            </a:fld>
            <a:endParaRPr lang="en-US" dirty="0"/>
          </a:p>
        </p:txBody>
      </p:sp>
    </p:spTree>
    <p:extLst>
      <p:ext uri="{BB962C8B-B14F-4D97-AF65-F5344CB8AC3E}">
        <p14:creationId xmlns:p14="http://schemas.microsoft.com/office/powerpoint/2010/main" val="4080860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22</a:t>
            </a:fld>
            <a:endParaRPr lang="en-US" dirty="0"/>
          </a:p>
        </p:txBody>
      </p:sp>
    </p:spTree>
    <p:extLst>
      <p:ext uri="{BB962C8B-B14F-4D97-AF65-F5344CB8AC3E}">
        <p14:creationId xmlns:p14="http://schemas.microsoft.com/office/powerpoint/2010/main" val="3023947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FTR first</a:t>
            </a:r>
            <a:r>
              <a:rPr lang="en-US" baseline="0" dirty="0" smtClean="0"/>
              <a:t> and second one are class C’s, third one is a class B. fisrt FTR 12 months, after that 36 months.</a:t>
            </a:r>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23</a:t>
            </a:fld>
            <a:endParaRPr lang="en-US" dirty="0"/>
          </a:p>
        </p:txBody>
      </p:sp>
    </p:spTree>
    <p:extLst>
      <p:ext uri="{BB962C8B-B14F-4D97-AF65-F5344CB8AC3E}">
        <p14:creationId xmlns:p14="http://schemas.microsoft.com/office/powerpoint/2010/main" val="2076738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“feel good laws”</a:t>
            </a:r>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24</a:t>
            </a:fld>
            <a:endParaRPr lang="en-US" dirty="0"/>
          </a:p>
        </p:txBody>
      </p:sp>
    </p:spTree>
    <p:extLst>
      <p:ext uri="{BB962C8B-B14F-4D97-AF65-F5344CB8AC3E}">
        <p14:creationId xmlns:p14="http://schemas.microsoft.com/office/powerpoint/2010/main" val="1606472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Growth of the Board</a:t>
            </a:r>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27</a:t>
            </a:fld>
            <a:endParaRPr lang="en-US" dirty="0"/>
          </a:p>
        </p:txBody>
      </p:sp>
    </p:spTree>
    <p:extLst>
      <p:ext uri="{BB962C8B-B14F-4D97-AF65-F5344CB8AC3E}">
        <p14:creationId xmlns:p14="http://schemas.microsoft.com/office/powerpoint/2010/main" val="846638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29</a:t>
            </a:fld>
            <a:endParaRPr lang="en-US" dirty="0"/>
          </a:p>
        </p:txBody>
      </p:sp>
    </p:spTree>
    <p:extLst>
      <p:ext uri="{BB962C8B-B14F-4D97-AF65-F5344CB8AC3E}">
        <p14:creationId xmlns:p14="http://schemas.microsoft.com/office/powerpoint/2010/main" val="2981652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63C54-C4C9-45D2-A5FD-D7F5026F126A}" type="slidenum">
              <a:rPr lang="en-US" smtClean="0"/>
              <a:pPr/>
              <a:t>30</a:t>
            </a:fld>
            <a:endParaRPr lang="en-US" dirty="0"/>
          </a:p>
        </p:txBody>
      </p:sp>
    </p:spTree>
    <p:extLst>
      <p:ext uri="{BB962C8B-B14F-4D97-AF65-F5344CB8AC3E}">
        <p14:creationId xmlns:p14="http://schemas.microsoft.com/office/powerpoint/2010/main" val="2096941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2EA745-A688-4361-A208-B2DFFAC781F6}" type="datetimeFigureOut">
              <a:rPr lang="en-US" smtClean="0"/>
              <a:pPr/>
              <a:t>2/22/2016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B02557-50F6-4BB3-B3AA-BF3EC1D0100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EA745-A688-4361-A208-B2DFFAC781F6}" type="datetimeFigureOut">
              <a:rPr lang="en-US" smtClean="0"/>
              <a:pPr/>
              <a:t>2/22/2016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02557-50F6-4BB3-B3AA-BF3EC1D0100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aspc.org/model-policies" TargetMode="External"/><Relationship Id="rId2" Type="http://schemas.openxmlformats.org/officeDocument/2006/relationships/hyperlink" Target="http://www.waspc.org/sex-offender-information" TargetMode="External"/><Relationship Id="rId1" Type="http://schemas.openxmlformats.org/officeDocument/2006/relationships/slideLayout" Target="../slideLayouts/slideLayout2.xml"/><Relationship Id="rId4" Type="http://schemas.openxmlformats.org/officeDocument/2006/relationships/hyperlink" Target="http://sheriffalerts.com/cap_safety_1.php?office=54528"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Kecia.Rongen@doc.wa.gov" TargetMode="External"/><Relationship Id="rId7" Type="http://schemas.openxmlformats.org/officeDocument/2006/relationships/hyperlink" Target="http://www.doc.wa.gov/isrb/"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ofm.wa.gov/sgc/sopb/" TargetMode="External"/><Relationship Id="rId5" Type="http://schemas.openxmlformats.org/officeDocument/2006/relationships/hyperlink" Target="mailto:moconnell@mindspring.com" TargetMode="External"/><Relationship Id="rId4" Type="http://schemas.openxmlformats.org/officeDocument/2006/relationships/hyperlink" Target="mailto:japatnode1@doc1.wa.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awfilesext.leg.wa.gov/biennium/2007-08/Pdf/Bills/House%20Bills/2714.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awfilesext.leg.wa.gov/biennium/2011-12/Pdf/Bills/Session%20Laws/Senate/5891-S.SL.pdf" TargetMode="External"/><Relationship Id="rId2" Type="http://schemas.openxmlformats.org/officeDocument/2006/relationships/hyperlink" Target="http://www.ofm.wa.gov/sgc/sopb/documents/SOPBCaseReviewProcedure_201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200" dirty="0"/>
              <a:t/>
            </a:r>
            <a:br>
              <a:rPr lang="en-US" sz="3200" dirty="0"/>
            </a:br>
            <a:r>
              <a:rPr lang="en-US" sz="3200" dirty="0"/>
              <a:t>Sex Offender Policy Board (SOPB</a:t>
            </a:r>
            <a:r>
              <a:rPr lang="en-US" sz="3200" dirty="0" smtClean="0"/>
              <a:t>)</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92500" lnSpcReduction="20000"/>
          </a:bodyPr>
          <a:lstStyle/>
          <a:p>
            <a:pPr algn="ctr">
              <a:buNone/>
            </a:pPr>
            <a:endParaRPr lang="en-US" sz="2000" dirty="0" smtClean="0"/>
          </a:p>
          <a:p>
            <a:pPr algn="ctr">
              <a:buNone/>
            </a:pPr>
            <a:endParaRPr lang="en-US" sz="2000" dirty="0" smtClean="0"/>
          </a:p>
          <a:p>
            <a:pPr algn="ctr">
              <a:buNone/>
            </a:pPr>
            <a:r>
              <a:rPr lang="en-US" sz="2000" dirty="0" smtClean="0"/>
              <a:t>Kecia Rongen, Former SOPB Chair</a:t>
            </a:r>
          </a:p>
          <a:p>
            <a:pPr algn="ctr">
              <a:buNone/>
            </a:pPr>
            <a:r>
              <a:rPr lang="en-US" sz="2000" dirty="0" smtClean="0"/>
              <a:t>Indeterminate Sentence Review Board Chair</a:t>
            </a:r>
          </a:p>
          <a:p>
            <a:pPr algn="ctr">
              <a:buNone/>
            </a:pPr>
            <a:endParaRPr lang="en-US" sz="2000" dirty="0" smtClean="0"/>
          </a:p>
          <a:p>
            <a:pPr algn="ctr">
              <a:buNone/>
            </a:pPr>
            <a:r>
              <a:rPr lang="en-US" sz="2000" dirty="0" smtClean="0"/>
              <a:t>Jeff Patnode, SOPB Vice Chair</a:t>
            </a:r>
          </a:p>
          <a:p>
            <a:pPr algn="ctr">
              <a:buNone/>
            </a:pPr>
            <a:r>
              <a:rPr lang="en-US" sz="2000" dirty="0"/>
              <a:t>Indeterminate Sentence Review </a:t>
            </a:r>
            <a:r>
              <a:rPr lang="en-US" sz="2000" dirty="0" smtClean="0"/>
              <a:t>Board </a:t>
            </a:r>
            <a:r>
              <a:rPr lang="en-US" sz="2000" dirty="0" smtClean="0"/>
              <a:t>Member</a:t>
            </a:r>
          </a:p>
          <a:p>
            <a:pPr algn="ctr">
              <a:buNone/>
            </a:pPr>
            <a:endParaRPr lang="en-US" sz="2000" dirty="0"/>
          </a:p>
          <a:p>
            <a:pPr algn="ctr">
              <a:buNone/>
            </a:pPr>
            <a:r>
              <a:rPr lang="en-US" sz="2000" dirty="0" smtClean="0"/>
              <a:t>Michael O’Connell, SOPB Member</a:t>
            </a:r>
          </a:p>
          <a:p>
            <a:pPr algn="ctr">
              <a:buNone/>
            </a:pPr>
            <a:r>
              <a:rPr lang="en-US" sz="2000" dirty="0" smtClean="0"/>
              <a:t>Sex Offender Treatment Provider</a:t>
            </a:r>
          </a:p>
          <a:p>
            <a:pPr algn="ctr">
              <a:buNone/>
            </a:pPr>
            <a:r>
              <a:rPr lang="en-US" sz="2000" dirty="0" smtClean="0"/>
              <a:t>WATSA Board Member</a:t>
            </a:r>
            <a:endParaRPr lang="en-US" dirty="0" smtClean="0"/>
          </a:p>
          <a:p>
            <a:pPr algn="ctr">
              <a:buNone/>
            </a:pPr>
            <a:endParaRPr lang="en-US" sz="2000" dirty="0" smtClean="0"/>
          </a:p>
          <a:p>
            <a:pPr algn="ctr">
              <a:buNone/>
            </a:pPr>
            <a:endParaRPr lang="en-US" sz="2000" dirty="0"/>
          </a:p>
          <a:p>
            <a:pPr algn="ctr">
              <a:buNone/>
            </a:pPr>
            <a:r>
              <a:rPr lang="en-US" sz="2000" dirty="0" smtClean="0"/>
              <a:t>WATSA</a:t>
            </a:r>
          </a:p>
          <a:p>
            <a:pPr algn="ctr">
              <a:buNone/>
            </a:pPr>
            <a:r>
              <a:rPr lang="en-US" sz="2000" dirty="0" smtClean="0"/>
              <a:t>March 2016</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smtClean="0"/>
              <a:t>2012</a:t>
            </a:r>
          </a:p>
          <a:p>
            <a:pPr marL="0" indent="0">
              <a:buNone/>
            </a:pPr>
            <a:r>
              <a:rPr lang="en-US" dirty="0" smtClean="0"/>
              <a:t>Jeremiah Thompson Case Review</a:t>
            </a:r>
          </a:p>
          <a:p>
            <a:r>
              <a:rPr lang="en-US" dirty="0" smtClean="0"/>
              <a:t>Child Molestation 1 amended to Communication with a Minor for Immoral Purposes and Rape </a:t>
            </a:r>
            <a:r>
              <a:rPr lang="en-US" dirty="0" smtClean="0"/>
              <a:t>2 amended to Assault 4 </a:t>
            </a:r>
            <a:r>
              <a:rPr lang="en-US" dirty="0" smtClean="0"/>
              <a:t>at age 16 in 2010.</a:t>
            </a:r>
          </a:p>
          <a:p>
            <a:r>
              <a:rPr lang="en-US" dirty="0" smtClean="0"/>
              <a:t>Level II for community notification released in 2010.</a:t>
            </a:r>
          </a:p>
          <a:p>
            <a:r>
              <a:rPr lang="en-US" dirty="0" smtClean="0"/>
              <a:t>At age 19 had sexual intercourse with a female age 14 and was charged with Rape of a Child 3.</a:t>
            </a:r>
          </a:p>
          <a:p>
            <a:r>
              <a:rPr lang="en-US" dirty="0" smtClean="0"/>
              <a:t>Issues Identified:</a:t>
            </a:r>
          </a:p>
          <a:p>
            <a:pPr lvl="1"/>
            <a:r>
              <a:rPr lang="en-US" dirty="0" smtClean="0"/>
              <a:t>Length of supervision.</a:t>
            </a:r>
          </a:p>
          <a:p>
            <a:pPr lvl="1"/>
            <a:r>
              <a:rPr lang="en-US" dirty="0" smtClean="0"/>
              <a:t>Responsibility of sex offenders monitoring not maintained by the principal.</a:t>
            </a:r>
          </a:p>
          <a:p>
            <a:pPr lvl="1"/>
            <a:r>
              <a:rPr lang="en-US" dirty="0" smtClean="0"/>
              <a:t>Training for school officials.</a:t>
            </a:r>
          </a:p>
          <a:p>
            <a:pPr lvl="1"/>
            <a:endParaRPr lang="en-US" dirty="0" smtClean="0"/>
          </a:p>
          <a:p>
            <a:pPr marL="0" indent="0">
              <a:buNone/>
            </a:pPr>
            <a:endParaRPr lang="en-US" sz="3600" dirty="0" smtClean="0"/>
          </a:p>
          <a:p>
            <a:pPr marL="0" indent="0">
              <a:buNone/>
            </a:pPr>
            <a:endParaRPr lang="en-US" sz="3500" dirty="0"/>
          </a:p>
        </p:txBody>
      </p:sp>
    </p:spTree>
    <p:extLst>
      <p:ext uri="{BB962C8B-B14F-4D97-AF65-F5344CB8AC3E}">
        <p14:creationId xmlns:p14="http://schemas.microsoft.com/office/powerpoint/2010/main" val="3994602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Thompson Case Review</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Recommendations:</a:t>
            </a:r>
          </a:p>
          <a:p>
            <a:pPr marL="0" indent="0">
              <a:buNone/>
            </a:pPr>
            <a:endParaRPr lang="en-US" dirty="0"/>
          </a:p>
          <a:p>
            <a:pPr lvl="0"/>
            <a:r>
              <a:rPr lang="en-US" dirty="0"/>
              <a:t>Risk to the community should determine juvenile parole eligibility.</a:t>
            </a:r>
          </a:p>
          <a:p>
            <a:pPr lvl="0"/>
            <a:r>
              <a:rPr lang="en-US" dirty="0"/>
              <a:t>School Principals should maintain responsibility for management of sex offenders and all students’ safety in school. </a:t>
            </a:r>
          </a:p>
          <a:p>
            <a:pPr lvl="0"/>
            <a:r>
              <a:rPr lang="en-US" dirty="0"/>
              <a:t>Provide training for school personnel regarding juvenile sex offenders.</a:t>
            </a:r>
          </a:p>
          <a:p>
            <a:pPr lvl="0"/>
            <a:r>
              <a:rPr lang="en-US" dirty="0"/>
              <a:t>Require school districts to adopt a sex offender management policy based on the OSPI model policy and post the policy on the OSPI website.</a:t>
            </a:r>
          </a:p>
          <a:p>
            <a:pPr lvl="0"/>
            <a:r>
              <a:rPr lang="en-US" dirty="0"/>
              <a:t>The committee recommends further study on the effectiveness of notification and registration of juveniles who have committed sex offenses</a:t>
            </a:r>
            <a:r>
              <a:rPr lang="en-US" i="1" dirty="0"/>
              <a:t>.</a:t>
            </a:r>
          </a:p>
          <a:p>
            <a:endParaRPr lang="en-US" dirty="0"/>
          </a:p>
        </p:txBody>
      </p:sp>
    </p:spTree>
    <p:extLst>
      <p:ext uri="{BB962C8B-B14F-4D97-AF65-F5344CB8AC3E}">
        <p14:creationId xmlns:p14="http://schemas.microsoft.com/office/powerpoint/2010/main" val="4045035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smtClean="0"/>
              <a:t>2013</a:t>
            </a:r>
          </a:p>
          <a:p>
            <a:pPr marL="0" indent="0">
              <a:buNone/>
            </a:pPr>
            <a:r>
              <a:rPr lang="en-US" sz="2600" dirty="0" smtClean="0"/>
              <a:t>The </a:t>
            </a:r>
            <a:r>
              <a:rPr lang="en-US" sz="2600" dirty="0"/>
              <a:t>Senate Human Services &amp; Corrections Committee asked the SOPB to review Special Sex Offender Sentencing Alternative (</a:t>
            </a:r>
            <a:r>
              <a:rPr lang="en-US" sz="2600" dirty="0" smtClean="0"/>
              <a:t>SSOSA).</a:t>
            </a:r>
          </a:p>
          <a:p>
            <a:pPr marL="0" indent="0">
              <a:buNone/>
            </a:pPr>
            <a:endParaRPr lang="en-US" sz="2000" dirty="0" smtClean="0"/>
          </a:p>
          <a:p>
            <a:pPr marL="0" indent="0">
              <a:buNone/>
            </a:pPr>
            <a:r>
              <a:rPr lang="en-US" sz="2400" u="sng" dirty="0" smtClean="0"/>
              <a:t>Recommendations</a:t>
            </a:r>
            <a:r>
              <a:rPr lang="en-US" sz="2400" u="sng" dirty="0"/>
              <a:t>:</a:t>
            </a:r>
          </a:p>
          <a:p>
            <a:pPr lvl="0"/>
            <a:r>
              <a:rPr lang="en-US" sz="2400" dirty="0"/>
              <a:t>Reinstate Department of Corrections supervision to the length of the suspended sentence (pre 2001), thus eliminating lifetime supervision for non-revoked participants.</a:t>
            </a:r>
          </a:p>
          <a:p>
            <a:pPr lvl="0"/>
            <a:r>
              <a:rPr lang="en-US" sz="2400" dirty="0"/>
              <a:t>Reinstate and fund the Sex Offender Treatment Advisory Committee.</a:t>
            </a:r>
          </a:p>
          <a:p>
            <a:pPr lvl="0"/>
            <a:r>
              <a:rPr lang="en-US" sz="2400" dirty="0"/>
              <a:t>Clarify the SSOSA statute language and/or emphasize adherence to the existing statutory language regarding known offenders.</a:t>
            </a:r>
          </a:p>
          <a:p>
            <a:pPr marL="0" indent="0">
              <a:buNone/>
            </a:pPr>
            <a:endParaRPr lang="en-US" sz="2000" dirty="0"/>
          </a:p>
        </p:txBody>
      </p:sp>
    </p:spTree>
    <p:extLst>
      <p:ext uri="{BB962C8B-B14F-4D97-AF65-F5344CB8AC3E}">
        <p14:creationId xmlns:p14="http://schemas.microsoft.com/office/powerpoint/2010/main" val="2968303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Sex Offender Policy Board</a:t>
            </a:r>
          </a:p>
        </p:txBody>
      </p:sp>
      <p:sp>
        <p:nvSpPr>
          <p:cNvPr id="3" name="Content Placeholder 2"/>
          <p:cNvSpPr>
            <a:spLocks noGrp="1"/>
          </p:cNvSpPr>
          <p:nvPr>
            <p:ph idx="1"/>
          </p:nvPr>
        </p:nvSpPr>
        <p:spPr/>
        <p:txBody>
          <a:bodyPr>
            <a:normAutofit fontScale="55000" lnSpcReduction="20000"/>
          </a:bodyPr>
          <a:lstStyle/>
          <a:p>
            <a:pPr marL="0" indent="0">
              <a:buNone/>
            </a:pPr>
            <a:r>
              <a:rPr lang="en-US" sz="4500" b="1" u="sng" dirty="0" smtClean="0"/>
              <a:t>2014</a:t>
            </a:r>
          </a:p>
          <a:p>
            <a:pPr marL="0" indent="0">
              <a:buNone/>
            </a:pPr>
            <a:r>
              <a:rPr lang="en-US" sz="3600" dirty="0"/>
              <a:t>SOPB </a:t>
            </a:r>
            <a:r>
              <a:rPr lang="en-US" sz="3600" dirty="0" smtClean="0"/>
              <a:t>convened </a:t>
            </a:r>
            <a:r>
              <a:rPr lang="en-US" sz="3600" dirty="0"/>
              <a:t>a workgroup to review policies related to the release and housing of </a:t>
            </a:r>
            <a:r>
              <a:rPr lang="en-US" sz="3600" dirty="0" smtClean="0"/>
              <a:t>adult sex </a:t>
            </a:r>
            <a:r>
              <a:rPr lang="en-US" sz="3600" dirty="0"/>
              <a:t>offenders in the </a:t>
            </a:r>
            <a:r>
              <a:rPr lang="en-US" sz="3600" dirty="0" smtClean="0"/>
              <a:t>community.</a:t>
            </a:r>
          </a:p>
          <a:p>
            <a:pPr marL="0" indent="0">
              <a:buNone/>
            </a:pPr>
            <a:endParaRPr lang="en-US" sz="3600" dirty="0"/>
          </a:p>
          <a:p>
            <a:pPr marL="0" indent="0">
              <a:buNone/>
            </a:pPr>
            <a:r>
              <a:rPr lang="en-US" sz="3600" dirty="0" smtClean="0"/>
              <a:t>Recommendations</a:t>
            </a:r>
            <a:r>
              <a:rPr lang="en-US" sz="3600" dirty="0"/>
              <a:t>:</a:t>
            </a:r>
          </a:p>
          <a:p>
            <a:pPr marL="0" indent="0">
              <a:buNone/>
            </a:pPr>
            <a:endParaRPr lang="en-US" sz="3600" dirty="0" smtClean="0"/>
          </a:p>
          <a:p>
            <a:pPr lvl="0"/>
            <a:r>
              <a:rPr lang="en-US" sz="3600" dirty="0"/>
              <a:t>No expansion of residency restrictions for sex offenders in Washington </a:t>
            </a:r>
            <a:r>
              <a:rPr lang="en-US" sz="3600" dirty="0" smtClean="0"/>
              <a:t>state.</a:t>
            </a:r>
          </a:p>
          <a:p>
            <a:pPr lvl="0"/>
            <a:r>
              <a:rPr lang="en-US" sz="3600" dirty="0" smtClean="0"/>
              <a:t>Stakeholders </a:t>
            </a:r>
            <a:r>
              <a:rPr lang="en-US" sz="3600" dirty="0"/>
              <a:t>continue to expand public awareness of and access to available information regarding registered sex offenders in the community. </a:t>
            </a:r>
            <a:endParaRPr lang="en-US" sz="3600" dirty="0" smtClean="0"/>
          </a:p>
          <a:p>
            <a:pPr lvl="0"/>
            <a:r>
              <a:rPr lang="en-US" sz="3600" dirty="0" smtClean="0"/>
              <a:t>Continued </a:t>
            </a:r>
            <a:r>
              <a:rPr lang="en-US" sz="3600" dirty="0"/>
              <a:t>development and standardization of notification to law enforcement and processes to ensure information is shared with city, county, and municipal officials. </a:t>
            </a:r>
            <a:endParaRPr lang="en-US" sz="3600" dirty="0" smtClean="0"/>
          </a:p>
          <a:p>
            <a:pPr lvl="0"/>
            <a:r>
              <a:rPr lang="en-US" sz="3600" dirty="0" smtClean="0"/>
              <a:t>DOC </a:t>
            </a:r>
            <a:r>
              <a:rPr lang="en-US" sz="3600" dirty="0"/>
              <a:t>is responsible to educate communities </a:t>
            </a:r>
            <a:r>
              <a:rPr lang="en-US" sz="3600" dirty="0" smtClean="0"/>
              <a:t>related to the sex offender management system.  </a:t>
            </a:r>
            <a:endParaRPr lang="en-US" sz="3600" dirty="0"/>
          </a:p>
        </p:txBody>
      </p:sp>
    </p:spTree>
    <p:extLst>
      <p:ext uri="{BB962C8B-B14F-4D97-AF65-F5344CB8AC3E}">
        <p14:creationId xmlns:p14="http://schemas.microsoft.com/office/powerpoint/2010/main" val="1698649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a:xfrm>
            <a:off x="457200" y="1143000"/>
            <a:ext cx="8229600" cy="5410200"/>
          </a:xfrm>
        </p:spPr>
        <p:txBody>
          <a:bodyPr>
            <a:noAutofit/>
          </a:bodyPr>
          <a:lstStyle/>
          <a:p>
            <a:pPr marL="0" indent="0">
              <a:buNone/>
            </a:pPr>
            <a:r>
              <a:rPr lang="en-US" sz="2400" b="1" u="sng" dirty="0" smtClean="0"/>
              <a:t>2015</a:t>
            </a:r>
            <a:endParaRPr lang="en-US" sz="2400" b="1" u="sng" dirty="0"/>
          </a:p>
          <a:p>
            <a:pPr marL="0" indent="0">
              <a:buNone/>
            </a:pPr>
            <a:r>
              <a:rPr lang="en-US" sz="2200" u="sng" dirty="0" smtClean="0"/>
              <a:t>ESSB 5154, </a:t>
            </a:r>
            <a:r>
              <a:rPr lang="en-US" sz="2200" dirty="0" smtClean="0"/>
              <a:t>directed the SOPB to </a:t>
            </a:r>
            <a:r>
              <a:rPr lang="en-US" sz="2200" dirty="0"/>
              <a:t>make findings and recommendations related </a:t>
            </a:r>
            <a:r>
              <a:rPr lang="en-US" sz="2200" dirty="0" smtClean="0"/>
              <a:t>to the following: </a:t>
            </a:r>
          </a:p>
          <a:p>
            <a:pPr marL="0" indent="0">
              <a:buNone/>
            </a:pPr>
            <a:endParaRPr lang="en-US" sz="2200" dirty="0"/>
          </a:p>
          <a:p>
            <a:r>
              <a:rPr lang="en-US" sz="2200" dirty="0" smtClean="0"/>
              <a:t>Disclosure </a:t>
            </a:r>
            <a:r>
              <a:rPr lang="en-US" sz="2200" dirty="0"/>
              <a:t>of information to the public compiled and submitted to sex and kidnapping offender </a:t>
            </a:r>
            <a:r>
              <a:rPr lang="en-US" sz="2200" dirty="0" smtClean="0"/>
              <a:t>registries,</a:t>
            </a:r>
          </a:p>
          <a:p>
            <a:r>
              <a:rPr lang="en-US" sz="2200" dirty="0" smtClean="0"/>
              <a:t>The </a:t>
            </a:r>
            <a:r>
              <a:rPr lang="en-US" sz="2200" dirty="0"/>
              <a:t>relationship between chapter 42.56 RCW and RCW </a:t>
            </a:r>
            <a:r>
              <a:rPr lang="en-US" sz="2200" dirty="0" smtClean="0"/>
              <a:t>4.24.550,</a:t>
            </a:r>
          </a:p>
          <a:p>
            <a:r>
              <a:rPr lang="en-US" sz="2200" dirty="0" smtClean="0"/>
              <a:t>Best </a:t>
            </a:r>
            <a:r>
              <a:rPr lang="en-US" sz="2200" dirty="0"/>
              <a:t>practices adopted or under consideration by other jurisdictions regarding disclosure of sex offender registry information; </a:t>
            </a:r>
            <a:endParaRPr lang="en-US" sz="2200" dirty="0" smtClean="0"/>
          </a:p>
          <a:p>
            <a:r>
              <a:rPr lang="en-US" sz="2200" dirty="0" smtClean="0"/>
              <a:t>Ability </a:t>
            </a:r>
            <a:r>
              <a:rPr lang="en-US" sz="2200" dirty="0"/>
              <a:t>for sex and kidnapping offenders to petition for review of their risk level classification and whether it should be conducted according to a statewide uniform standard; and </a:t>
            </a:r>
            <a:endParaRPr lang="en-US" sz="2200" dirty="0" smtClean="0"/>
          </a:p>
          <a:p>
            <a:r>
              <a:rPr lang="en-US" sz="2200" dirty="0" smtClean="0"/>
              <a:t>Whether </a:t>
            </a:r>
            <a:r>
              <a:rPr lang="en-US" sz="2200" dirty="0"/>
              <a:t>and how public access to the guidelines can be improved.  </a:t>
            </a:r>
            <a:endParaRPr lang="en-US" sz="2200" dirty="0" smtClean="0"/>
          </a:p>
          <a:p>
            <a:pPr marL="0" indent="0">
              <a:buNone/>
            </a:pPr>
            <a:endParaRPr lang="en-US" sz="2200" dirty="0"/>
          </a:p>
          <a:p>
            <a:pPr marL="0" indent="0">
              <a:buNone/>
            </a:pPr>
            <a:endParaRPr lang="en-US" sz="2000" dirty="0"/>
          </a:p>
        </p:txBody>
      </p:sp>
    </p:spTree>
    <p:extLst>
      <p:ext uri="{BB962C8B-B14F-4D97-AF65-F5344CB8AC3E}">
        <p14:creationId xmlns:p14="http://schemas.microsoft.com/office/powerpoint/2010/main" val="2576473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noAutofit/>
          </a:bodyPr>
          <a:lstStyle/>
          <a:p>
            <a:pPr marL="0" lvl="0" indent="0">
              <a:buNone/>
            </a:pPr>
            <a:r>
              <a:rPr lang="en-US" sz="2400" b="1" u="sng" dirty="0" smtClean="0"/>
              <a:t>2015</a:t>
            </a:r>
            <a:r>
              <a:rPr lang="en-US" sz="2000" dirty="0" smtClean="0"/>
              <a:t>  </a:t>
            </a:r>
            <a:r>
              <a:rPr lang="en-US" sz="2000" dirty="0" smtClean="0"/>
              <a:t>ESSB 5154</a:t>
            </a:r>
            <a:endParaRPr lang="en-US" sz="1800" dirty="0" smtClean="0"/>
          </a:p>
          <a:p>
            <a:pPr marL="0" indent="0">
              <a:buNone/>
            </a:pPr>
            <a:r>
              <a:rPr lang="en-US" sz="1800" b="1" u="sng" dirty="0"/>
              <a:t>Disclosure of Registry Information to the Public and the Relationship Between chapter 42.56 RCW and RCW 4.24.550.</a:t>
            </a:r>
            <a:endParaRPr lang="en-US" sz="1800" dirty="0"/>
          </a:p>
          <a:p>
            <a:pPr marL="0" lvl="0" indent="0">
              <a:buNone/>
            </a:pPr>
            <a:r>
              <a:rPr lang="en-US" sz="1800" u="sng" dirty="0" smtClean="0"/>
              <a:t>Recommendations:</a:t>
            </a:r>
          </a:p>
          <a:p>
            <a:pPr lvl="0"/>
            <a:r>
              <a:rPr lang="en-US" sz="1800" dirty="0" smtClean="0"/>
              <a:t>Washington’s current statutory </a:t>
            </a:r>
            <a:r>
              <a:rPr lang="en-US" sz="1800" dirty="0"/>
              <a:t>scheme controlling the release of information to the public </a:t>
            </a:r>
            <a:r>
              <a:rPr lang="en-US" sz="1800" dirty="0" smtClean="0"/>
              <a:t>works well.</a:t>
            </a:r>
            <a:endParaRPr lang="en-US" sz="1800" dirty="0"/>
          </a:p>
          <a:p>
            <a:pPr lvl="0"/>
            <a:r>
              <a:rPr lang="en-US" sz="1800" dirty="0"/>
              <a:t>RCW 4.24.550 should be </a:t>
            </a:r>
            <a:r>
              <a:rPr lang="en-US" sz="1800" dirty="0" smtClean="0"/>
              <a:t>the authorizing source for release of sex offender records.</a:t>
            </a:r>
          </a:p>
          <a:p>
            <a:pPr lvl="0"/>
            <a:r>
              <a:rPr lang="en-US" sz="1800" dirty="0" smtClean="0"/>
              <a:t>Release </a:t>
            </a:r>
            <a:r>
              <a:rPr lang="en-US" sz="1800" dirty="0"/>
              <a:t>of level 1 </a:t>
            </a:r>
            <a:r>
              <a:rPr lang="en-US" sz="1800" dirty="0" smtClean="0"/>
              <a:t>information </a:t>
            </a:r>
            <a:r>
              <a:rPr lang="en-US" sz="1800" dirty="0"/>
              <a:t>would be the equivalent to broad-based community </a:t>
            </a:r>
            <a:r>
              <a:rPr lang="en-US" sz="1800" dirty="0" smtClean="0"/>
              <a:t>notification, eliminating a risk based approach</a:t>
            </a:r>
            <a:endParaRPr lang="en-US" sz="1800" dirty="0"/>
          </a:p>
          <a:p>
            <a:pPr lvl="0"/>
            <a:r>
              <a:rPr lang="en-US" sz="1800" dirty="0" smtClean="0"/>
              <a:t>Dissemination </a:t>
            </a:r>
            <a:r>
              <a:rPr lang="en-US" sz="1800" dirty="0"/>
              <a:t>of level I offender information would have a deleterious effect on </a:t>
            </a:r>
            <a:r>
              <a:rPr lang="en-US" sz="1800" dirty="0" smtClean="0"/>
              <a:t>known/familial victims, particularly for level 1 offenders. </a:t>
            </a:r>
          </a:p>
          <a:p>
            <a:pPr lvl="0"/>
            <a:r>
              <a:rPr lang="en-US" sz="1800" dirty="0" smtClean="0"/>
              <a:t>Widespread </a:t>
            </a:r>
            <a:r>
              <a:rPr lang="en-US" sz="1800" dirty="0"/>
              <a:t>dissemination </a:t>
            </a:r>
            <a:r>
              <a:rPr lang="en-US" sz="1800" dirty="0" smtClean="0"/>
              <a:t>would creating </a:t>
            </a:r>
            <a:r>
              <a:rPr lang="en-US" sz="1800" dirty="0"/>
              <a:t>obstacles to community reentry that may actually undermine, rather than enhance, public safety.</a:t>
            </a:r>
          </a:p>
          <a:p>
            <a:pPr lvl="0"/>
            <a:r>
              <a:rPr lang="en-US" sz="1800" dirty="0" smtClean="0"/>
              <a:t>Dissemination </a:t>
            </a:r>
            <a:r>
              <a:rPr lang="en-US" sz="1800" dirty="0"/>
              <a:t>of </a:t>
            </a:r>
            <a:r>
              <a:rPr lang="en-US" sz="1800" dirty="0" smtClean="0"/>
              <a:t>level 1 information may put our entire process at risk (State Supreme Court Ruling).</a:t>
            </a:r>
            <a:endParaRPr lang="en-US" sz="1800" dirty="0"/>
          </a:p>
          <a:p>
            <a:endParaRPr lang="en-US" sz="1800" dirty="0"/>
          </a:p>
        </p:txBody>
      </p:sp>
    </p:spTree>
    <p:extLst>
      <p:ext uri="{BB962C8B-B14F-4D97-AF65-F5344CB8AC3E}">
        <p14:creationId xmlns:p14="http://schemas.microsoft.com/office/powerpoint/2010/main" val="4208301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normAutofit fontScale="92500"/>
          </a:bodyPr>
          <a:lstStyle/>
          <a:p>
            <a:pPr marL="0" indent="0">
              <a:buNone/>
            </a:pPr>
            <a:r>
              <a:rPr lang="en-US" dirty="0" smtClean="0"/>
              <a:t>ESSB 5154</a:t>
            </a:r>
          </a:p>
          <a:p>
            <a:pPr marL="0" indent="0">
              <a:buNone/>
            </a:pPr>
            <a:r>
              <a:rPr lang="en-US" b="1" u="sng" dirty="0" smtClean="0"/>
              <a:t>Best </a:t>
            </a:r>
            <a:r>
              <a:rPr lang="en-US" b="1" u="sng" dirty="0"/>
              <a:t>Practices in Other Jurisdictions</a:t>
            </a:r>
            <a:endParaRPr lang="en-US" dirty="0"/>
          </a:p>
          <a:p>
            <a:pPr lvl="0"/>
            <a:r>
              <a:rPr lang="en-US" dirty="0"/>
              <a:t>The SOPB recognizes that adults and juveniles are generally different.  Many states acknowledge these differences in their statutes related to sex offender registration and community notification and treat juveniles differently.  As such, the SOPB believes this issue warrants additional consideration by Washington policymakers.</a:t>
            </a:r>
          </a:p>
          <a:p>
            <a:pPr marL="0" indent="0">
              <a:buNone/>
            </a:pPr>
            <a:endParaRPr lang="en-US" dirty="0"/>
          </a:p>
        </p:txBody>
      </p:sp>
    </p:spTree>
    <p:extLst>
      <p:ext uri="{BB962C8B-B14F-4D97-AF65-F5344CB8AC3E}">
        <p14:creationId xmlns:p14="http://schemas.microsoft.com/office/powerpoint/2010/main" val="1317981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ESSB 5154 </a:t>
            </a:r>
          </a:p>
          <a:p>
            <a:pPr marL="0" indent="0">
              <a:buNone/>
            </a:pPr>
            <a:r>
              <a:rPr lang="en-US" b="1" u="sng" dirty="0" smtClean="0"/>
              <a:t>Ability </a:t>
            </a:r>
            <a:r>
              <a:rPr lang="en-US" b="1" u="sng" dirty="0"/>
              <a:t>for Offenders to Petition for Review of Risk Level Classification and Whether the Process Should Follow a Statewide Uniform </a:t>
            </a:r>
            <a:r>
              <a:rPr lang="en-US" b="1" u="sng" dirty="0" smtClean="0"/>
              <a:t>Standard</a:t>
            </a:r>
          </a:p>
          <a:p>
            <a:pPr marL="0" indent="0">
              <a:buNone/>
            </a:pPr>
            <a:r>
              <a:rPr lang="en-US" dirty="0" smtClean="0"/>
              <a:t>Recommendations:</a:t>
            </a:r>
            <a:endParaRPr lang="en-US" dirty="0"/>
          </a:p>
          <a:p>
            <a:pPr lvl="0"/>
            <a:r>
              <a:rPr lang="en-US" dirty="0"/>
              <a:t>Availability of a sex offender risk level review process assists in maintaining a consistent approach to sex offender management.  </a:t>
            </a:r>
          </a:p>
          <a:p>
            <a:pPr lvl="0"/>
            <a:r>
              <a:rPr lang="en-US" dirty="0"/>
              <a:t>Criteria for risk level determinations should be based in research and linked to risk in the community.</a:t>
            </a:r>
          </a:p>
          <a:p>
            <a:pPr lvl="0"/>
            <a:r>
              <a:rPr lang="en-US" dirty="0" smtClean="0"/>
              <a:t>Each county should have an </a:t>
            </a:r>
            <a:r>
              <a:rPr lang="en-US" dirty="0"/>
              <a:t>established process to review the risk </a:t>
            </a:r>
            <a:r>
              <a:rPr lang="en-US" dirty="0" smtClean="0"/>
              <a:t>levels upon request.</a:t>
            </a:r>
            <a:endParaRPr lang="en-US" dirty="0"/>
          </a:p>
          <a:p>
            <a:pPr lvl="0"/>
            <a:r>
              <a:rPr lang="en-US" dirty="0"/>
              <a:t>The SOPB </a:t>
            </a:r>
            <a:r>
              <a:rPr lang="en-US" dirty="0" smtClean="0"/>
              <a:t>be </a:t>
            </a:r>
            <a:r>
              <a:rPr lang="en-US" dirty="0"/>
              <a:t>authorized </a:t>
            </a:r>
            <a:r>
              <a:rPr lang="en-US" dirty="0" smtClean="0"/>
              <a:t>to </a:t>
            </a:r>
            <a:r>
              <a:rPr lang="en-US" dirty="0"/>
              <a:t>develop best practices for a process and criteria </a:t>
            </a:r>
            <a:r>
              <a:rPr lang="en-US" dirty="0" smtClean="0"/>
              <a:t>for </a:t>
            </a:r>
            <a:r>
              <a:rPr lang="en-US" dirty="0"/>
              <a:t>assigned risk level classification review.</a:t>
            </a:r>
          </a:p>
          <a:p>
            <a:pPr lvl="0"/>
            <a:r>
              <a:rPr lang="en-US" dirty="0" smtClean="0"/>
              <a:t>WASPC </a:t>
            </a:r>
            <a:r>
              <a:rPr lang="en-US" dirty="0"/>
              <a:t>amend its model policy to recommend that each law enforcement agency adopt a process; that WASPC assess which agencies have a process, what the process is, and share the results with SOPB by December 1, 2016.</a:t>
            </a:r>
          </a:p>
          <a:p>
            <a:endParaRPr lang="en-US" dirty="0"/>
          </a:p>
        </p:txBody>
      </p:sp>
    </p:spTree>
    <p:extLst>
      <p:ext uri="{BB962C8B-B14F-4D97-AF65-F5344CB8AC3E}">
        <p14:creationId xmlns:p14="http://schemas.microsoft.com/office/powerpoint/2010/main" val="3777670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normAutofit fontScale="85000" lnSpcReduction="10000"/>
          </a:bodyPr>
          <a:lstStyle/>
          <a:p>
            <a:pPr marL="0" indent="0">
              <a:buNone/>
            </a:pPr>
            <a:r>
              <a:rPr lang="en-US" sz="3000" dirty="0" smtClean="0"/>
              <a:t>ESSB 5154</a:t>
            </a:r>
          </a:p>
          <a:p>
            <a:pPr marL="0" indent="0">
              <a:buNone/>
            </a:pPr>
            <a:r>
              <a:rPr lang="en-US" b="1" u="sng" dirty="0" smtClean="0"/>
              <a:t>Whether </a:t>
            </a:r>
            <a:r>
              <a:rPr lang="en-US" b="1" u="sng" dirty="0"/>
              <a:t>and How Public Access to Guidelines Can Be </a:t>
            </a:r>
            <a:r>
              <a:rPr lang="en-US" b="1" u="sng" dirty="0" smtClean="0"/>
              <a:t>Improved</a:t>
            </a:r>
          </a:p>
          <a:p>
            <a:pPr marL="0" indent="0">
              <a:buNone/>
            </a:pPr>
            <a:r>
              <a:rPr lang="en-US" dirty="0" smtClean="0"/>
              <a:t>Recommendations:</a:t>
            </a:r>
            <a:endParaRPr lang="en-US" dirty="0"/>
          </a:p>
          <a:p>
            <a:pPr lvl="0"/>
            <a:r>
              <a:rPr lang="en-US" dirty="0"/>
              <a:t>The guidelines established under RCW 4.24.5501 are easily available to the public via online locations (</a:t>
            </a:r>
            <a:r>
              <a:rPr lang="en-US" u="sng" dirty="0">
                <a:hlinkClick r:id="rId2"/>
              </a:rPr>
              <a:t>http://www.waspc.org/sex-offender-information</a:t>
            </a:r>
            <a:r>
              <a:rPr lang="en-US" dirty="0"/>
              <a:t>, </a:t>
            </a:r>
            <a:r>
              <a:rPr lang="en-US" u="sng" dirty="0">
                <a:hlinkClick r:id="rId3"/>
              </a:rPr>
              <a:t>http://www.waspc.org/model-policies</a:t>
            </a:r>
            <a:r>
              <a:rPr lang="en-US" dirty="0"/>
              <a:t>, </a:t>
            </a:r>
            <a:r>
              <a:rPr lang="en-US" u="sng" dirty="0">
                <a:hlinkClick r:id="rId4"/>
              </a:rPr>
              <a:t>http://sheriffalerts.com/cap_safety_1.php?office=54528</a:t>
            </a:r>
            <a:r>
              <a:rPr lang="en-US" dirty="0"/>
              <a:t> ) and the SOPB requests the Legislature take no action.</a:t>
            </a:r>
          </a:p>
        </p:txBody>
      </p:sp>
    </p:spTree>
    <p:extLst>
      <p:ext uri="{BB962C8B-B14F-4D97-AF65-F5344CB8AC3E}">
        <p14:creationId xmlns:p14="http://schemas.microsoft.com/office/powerpoint/2010/main" val="1051000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SOPB Current Assignment</a:t>
            </a:r>
          </a:p>
        </p:txBody>
      </p:sp>
      <p:sp>
        <p:nvSpPr>
          <p:cNvPr id="3" name="Content Placeholder 2"/>
          <p:cNvSpPr>
            <a:spLocks noGrp="1"/>
          </p:cNvSpPr>
          <p:nvPr>
            <p:ph idx="1"/>
          </p:nvPr>
        </p:nvSpPr>
        <p:spPr>
          <a:xfrm>
            <a:off x="762000" y="1444142"/>
            <a:ext cx="8229600" cy="4525963"/>
          </a:xfrm>
        </p:spPr>
        <p:txBody>
          <a:bodyPr>
            <a:normAutofit/>
          </a:bodyPr>
          <a:lstStyle/>
          <a:p>
            <a:pPr marL="0" indent="0">
              <a:buNone/>
            </a:pPr>
            <a:r>
              <a:rPr lang="en-US" sz="2800" b="1" u="sng" dirty="0" smtClean="0"/>
              <a:t>2016</a:t>
            </a:r>
          </a:p>
          <a:p>
            <a:pPr marL="0" indent="0">
              <a:buNone/>
            </a:pPr>
            <a:r>
              <a:rPr lang="en-US" sz="2800" dirty="0" smtClean="0"/>
              <a:t>Governor’s Office Assignment</a:t>
            </a:r>
          </a:p>
          <a:p>
            <a:pPr marL="514350" indent="-514350">
              <a:buFont typeface="+mj-lt"/>
              <a:buAutoNum type="arabicPeriod"/>
            </a:pPr>
            <a:r>
              <a:rPr lang="en-US" sz="2800" dirty="0" smtClean="0"/>
              <a:t>Provide summaries of the State’s current registration and notification statutes and practices.</a:t>
            </a:r>
          </a:p>
          <a:p>
            <a:pPr marL="514350" indent="-514350">
              <a:buFont typeface="+mj-lt"/>
              <a:buAutoNum type="arabicPeriod"/>
            </a:pPr>
            <a:r>
              <a:rPr lang="en-US" sz="2800" dirty="0" smtClean="0"/>
              <a:t>Evaluate which elements of the Sex Offender Registration and Notification Act (SORNA) that Washington has not adopted.</a:t>
            </a:r>
          </a:p>
          <a:p>
            <a:pPr marL="514350" indent="-514350">
              <a:buFont typeface="+mj-lt"/>
              <a:buAutoNum type="arabicPeriod"/>
            </a:pPr>
            <a:r>
              <a:rPr lang="en-US" sz="2800" dirty="0" smtClean="0"/>
              <a:t>Survey other states as to how the adopted SORNA,</a:t>
            </a:r>
          </a:p>
          <a:p>
            <a:pPr marL="0" indent="0">
              <a:buNone/>
            </a:pPr>
            <a:endParaRPr lang="en-US" sz="2800" dirty="0" smtClean="0"/>
          </a:p>
          <a:p>
            <a:pPr marL="0" indent="0">
              <a:buNone/>
            </a:pPr>
            <a:endParaRPr lang="en-US" sz="2000" dirty="0"/>
          </a:p>
        </p:txBody>
      </p:sp>
    </p:spTree>
    <p:extLst>
      <p:ext uri="{BB962C8B-B14F-4D97-AF65-F5344CB8AC3E}">
        <p14:creationId xmlns:p14="http://schemas.microsoft.com/office/powerpoint/2010/main" val="3328724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Offender Policy Board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Established by legislature 2008</a:t>
            </a:r>
          </a:p>
          <a:p>
            <a:pPr lvl="1"/>
            <a:r>
              <a:rPr lang="en-US" dirty="0" smtClean="0"/>
              <a:t>Coordinated and Integrated Response to Sex Offender Management</a:t>
            </a:r>
          </a:p>
          <a:p>
            <a:pPr lvl="1"/>
            <a:r>
              <a:rPr lang="en-US" dirty="0" smtClean="0"/>
              <a:t>Multi-disciplinary </a:t>
            </a:r>
            <a:r>
              <a:rPr lang="en-US" dirty="0"/>
              <a:t>Board</a:t>
            </a:r>
          </a:p>
          <a:p>
            <a:pPr lvl="1"/>
            <a:r>
              <a:rPr lang="en-US" u="sng" dirty="0"/>
              <a:t>Original Direction From Legislature: </a:t>
            </a:r>
            <a:r>
              <a:rPr lang="en-US" dirty="0"/>
              <a:t>  </a:t>
            </a:r>
            <a:r>
              <a:rPr lang="en-US" dirty="0" smtClean="0"/>
              <a:t>analyze national and state data and trends, provide a forum for interagency collaboration, review current laws regarding sex offender registration and notification and make recommendations for improvements, sentencing, housing, best practices in prevention and response for sexual assault, review specific cases for improvements and generate policy proposals.</a:t>
            </a:r>
          </a:p>
          <a:p>
            <a:pPr lvl="1"/>
            <a:r>
              <a:rPr lang="en-US" dirty="0" smtClean="0"/>
              <a:t>Assignment protocol.</a:t>
            </a:r>
            <a:endParaRPr lang="en-US" dirty="0"/>
          </a:p>
        </p:txBody>
      </p:sp>
    </p:spTree>
    <p:extLst>
      <p:ext uri="{BB962C8B-B14F-4D97-AF65-F5344CB8AC3E}">
        <p14:creationId xmlns:p14="http://schemas.microsoft.com/office/powerpoint/2010/main" val="15495635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SOPB Current Assignment</a:t>
            </a:r>
          </a:p>
        </p:txBody>
      </p:sp>
      <p:sp>
        <p:nvSpPr>
          <p:cNvPr id="3" name="Content Placeholder 2"/>
          <p:cNvSpPr>
            <a:spLocks noGrp="1"/>
          </p:cNvSpPr>
          <p:nvPr>
            <p:ph idx="1"/>
          </p:nvPr>
        </p:nvSpPr>
        <p:spPr/>
        <p:txBody>
          <a:bodyPr/>
          <a:lstStyle/>
          <a:p>
            <a:pPr marL="0" indent="0">
              <a:buNone/>
            </a:pPr>
            <a:r>
              <a:rPr lang="en-US" dirty="0" smtClean="0"/>
              <a:t>4.  	Recommendations </a:t>
            </a:r>
            <a:r>
              <a:rPr lang="en-US" dirty="0"/>
              <a:t>on how to move </a:t>
            </a:r>
            <a:r>
              <a:rPr lang="en-US" dirty="0" smtClean="0"/>
              <a:t>	toward SORNA compliance, </a:t>
            </a:r>
            <a:r>
              <a:rPr lang="en-US" dirty="0"/>
              <a:t>or not,</a:t>
            </a:r>
          </a:p>
          <a:p>
            <a:pPr marL="0" indent="0">
              <a:buNone/>
            </a:pPr>
            <a:r>
              <a:rPr lang="en-US" dirty="0" smtClean="0"/>
              <a:t>5.	Other </a:t>
            </a:r>
            <a:r>
              <a:rPr lang="en-US" dirty="0"/>
              <a:t>changes in notification and </a:t>
            </a:r>
            <a:r>
              <a:rPr lang="en-US" dirty="0" smtClean="0"/>
              <a:t>reg	statutes </a:t>
            </a:r>
            <a:r>
              <a:rPr lang="en-US" dirty="0"/>
              <a:t>to further public safety,</a:t>
            </a:r>
          </a:p>
          <a:p>
            <a:pPr marL="0" indent="0">
              <a:buNone/>
            </a:pPr>
            <a:r>
              <a:rPr lang="en-US" dirty="0" smtClean="0"/>
              <a:t>6.	Other </a:t>
            </a:r>
            <a:r>
              <a:rPr lang="en-US" dirty="0"/>
              <a:t>issues related to sexual offending </a:t>
            </a:r>
            <a:r>
              <a:rPr lang="en-US" dirty="0" smtClean="0"/>
              <a:t>	that </a:t>
            </a:r>
            <a:r>
              <a:rPr lang="en-US" dirty="0"/>
              <a:t>could advance public safety through </a:t>
            </a:r>
            <a:r>
              <a:rPr lang="en-US" dirty="0" smtClean="0"/>
              <a:t>	further </a:t>
            </a:r>
            <a:r>
              <a:rPr lang="en-US" dirty="0"/>
              <a:t>study.</a:t>
            </a:r>
          </a:p>
          <a:p>
            <a:endParaRPr lang="en-US" dirty="0"/>
          </a:p>
        </p:txBody>
      </p:sp>
    </p:spTree>
    <p:extLst>
      <p:ext uri="{BB962C8B-B14F-4D97-AF65-F5344CB8AC3E}">
        <p14:creationId xmlns:p14="http://schemas.microsoft.com/office/powerpoint/2010/main" val="961673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SOPB Current Assignment</a:t>
            </a:r>
          </a:p>
        </p:txBody>
      </p:sp>
      <p:sp>
        <p:nvSpPr>
          <p:cNvPr id="3" name="Content Placeholder 2"/>
          <p:cNvSpPr>
            <a:spLocks noGrp="1"/>
          </p:cNvSpPr>
          <p:nvPr>
            <p:ph idx="1"/>
          </p:nvPr>
        </p:nvSpPr>
        <p:spPr/>
        <p:txBody>
          <a:bodyPr/>
          <a:lstStyle/>
          <a:p>
            <a:r>
              <a:rPr lang="en-US" dirty="0" smtClean="0"/>
              <a:t>Recommendations, </a:t>
            </a:r>
            <a:r>
              <a:rPr lang="en-US" dirty="0" smtClean="0"/>
              <a:t>4-6?</a:t>
            </a:r>
            <a:endParaRPr lang="en-US" dirty="0"/>
          </a:p>
        </p:txBody>
      </p:sp>
    </p:spTree>
    <p:extLst>
      <p:ext uri="{BB962C8B-B14F-4D97-AF65-F5344CB8AC3E}">
        <p14:creationId xmlns:p14="http://schemas.microsoft.com/office/powerpoint/2010/main" val="1774652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of interest to you?</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Examples of changes to sex offender laws that were run through the Sex Offender Policy Board:</a:t>
            </a:r>
          </a:p>
          <a:p>
            <a:pPr lvl="1"/>
            <a:r>
              <a:rPr lang="en-US" dirty="0" smtClean="0"/>
              <a:t>*First FTR does not preclude a person convicted as a juvenile to petition for relief of registration.</a:t>
            </a:r>
          </a:p>
          <a:p>
            <a:pPr lvl="1"/>
            <a:r>
              <a:rPr lang="en-US" dirty="0" smtClean="0"/>
              <a:t>*SSODA, local sanction and out-of-state youth are now initially classified through the End of Sentence Review Committee for levels of notification.</a:t>
            </a:r>
          </a:p>
          <a:p>
            <a:pPr lvl="1"/>
            <a:r>
              <a:rPr lang="en-US" dirty="0" smtClean="0"/>
              <a:t>*Statutory criteria now in place for a court to consider for relief of registration.</a:t>
            </a:r>
          </a:p>
          <a:p>
            <a:pPr lvl="1"/>
            <a:r>
              <a:rPr lang="en-US" dirty="0" smtClean="0"/>
              <a:t>*90 day in person reporting repealed (address verification instead).</a:t>
            </a:r>
          </a:p>
          <a:p>
            <a:pPr lvl="1"/>
            <a:r>
              <a:rPr lang="en-US" dirty="0" smtClean="0"/>
              <a:t>*Defined fixed residence, petition for relief in county of residence for out-of-state offenders.</a:t>
            </a:r>
          </a:p>
          <a:p>
            <a:pPr marL="457200" lvl="1" indent="0">
              <a:buNone/>
            </a:pPr>
            <a:r>
              <a:rPr lang="en-US" sz="2100" dirty="0" smtClean="0"/>
              <a:t>*ESSB6414</a:t>
            </a:r>
            <a:endParaRPr lang="en-US" sz="2100" dirty="0"/>
          </a:p>
        </p:txBody>
      </p:sp>
    </p:spTree>
    <p:extLst>
      <p:ext uri="{BB962C8B-B14F-4D97-AF65-F5344CB8AC3E}">
        <p14:creationId xmlns:p14="http://schemas.microsoft.com/office/powerpoint/2010/main" val="2419014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 of Law Changes	</a:t>
            </a:r>
            <a:endParaRPr lang="en-US" dirty="0"/>
          </a:p>
        </p:txBody>
      </p:sp>
      <p:sp>
        <p:nvSpPr>
          <p:cNvPr id="3" name="Content Placeholder 2"/>
          <p:cNvSpPr>
            <a:spLocks noGrp="1"/>
          </p:cNvSpPr>
          <p:nvPr>
            <p:ph idx="1"/>
          </p:nvPr>
        </p:nvSpPr>
        <p:spPr>
          <a:xfrm>
            <a:off x="454152" y="1600200"/>
            <a:ext cx="8229600" cy="4525963"/>
          </a:xfrm>
        </p:spPr>
        <p:txBody>
          <a:bodyPr>
            <a:normAutofit lnSpcReduction="10000"/>
          </a:bodyPr>
          <a:lstStyle/>
          <a:p>
            <a:pPr marL="0" indent="0">
              <a:buNone/>
            </a:pPr>
            <a:r>
              <a:rPr lang="en-US" dirty="0" smtClean="0"/>
              <a:t>-*Tiered approach to FTR’s and community custody ranges for supervision.</a:t>
            </a:r>
          </a:p>
          <a:p>
            <a:pPr marL="0" indent="0">
              <a:buNone/>
            </a:pPr>
            <a:r>
              <a:rPr lang="en-US" dirty="0" smtClean="0"/>
              <a:t>-*Standardize all registration requirement deadlines to “within 3 business days.”</a:t>
            </a:r>
          </a:p>
          <a:p>
            <a:pPr marL="0" indent="0">
              <a:buNone/>
            </a:pPr>
            <a:r>
              <a:rPr lang="en-US" dirty="0" smtClean="0"/>
              <a:t>-Defined disqualifying offenses for petitioning to be relieved of the duty to register.</a:t>
            </a:r>
          </a:p>
          <a:p>
            <a:pPr marL="0" indent="0">
              <a:buNone/>
            </a:pPr>
            <a:r>
              <a:rPr lang="en-US" dirty="0" smtClean="0"/>
              <a:t>-Sealing of juvenile records.</a:t>
            </a:r>
          </a:p>
          <a:p>
            <a:pPr marL="0" indent="0">
              <a:buNone/>
            </a:pPr>
            <a:r>
              <a:rPr lang="en-US" dirty="0" smtClean="0"/>
              <a:t>-SSODA and 24/7 supervision </a:t>
            </a:r>
            <a:r>
              <a:rPr lang="en-US" sz="1800" dirty="0" smtClean="0"/>
              <a:t>(Jose Reyes case review)</a:t>
            </a:r>
          </a:p>
          <a:p>
            <a:pPr marL="0" indent="0">
              <a:buNone/>
            </a:pPr>
            <a:r>
              <a:rPr lang="en-US" sz="1800" dirty="0" smtClean="0"/>
              <a:t>*ESSB6414</a:t>
            </a:r>
            <a:endParaRPr lang="en-US" sz="1800" dirty="0"/>
          </a:p>
        </p:txBody>
      </p:sp>
    </p:spTree>
    <p:extLst>
      <p:ext uri="{BB962C8B-B14F-4D97-AF65-F5344CB8AC3E}">
        <p14:creationId xmlns:p14="http://schemas.microsoft.com/office/powerpoint/2010/main" val="3230519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Input of SOPB</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On-line Identifiers, registration fees, posting conditions of supervision on-line.</a:t>
            </a:r>
          </a:p>
          <a:p>
            <a:r>
              <a:rPr lang="en-US" dirty="0" smtClean="0"/>
              <a:t>Sexting</a:t>
            </a:r>
          </a:p>
          <a:p>
            <a:r>
              <a:rPr lang="en-US" dirty="0" smtClean="0"/>
              <a:t>Adam Walsh Act</a:t>
            </a:r>
          </a:p>
          <a:p>
            <a:r>
              <a:rPr lang="en-US" dirty="0" smtClean="0"/>
              <a:t>Juvenile Sexual Offenders in School</a:t>
            </a:r>
          </a:p>
          <a:p>
            <a:r>
              <a:rPr lang="en-US" dirty="0" smtClean="0"/>
              <a:t>Residency Restrictions</a:t>
            </a:r>
          </a:p>
          <a:p>
            <a:r>
              <a:rPr lang="en-US" dirty="0" smtClean="0"/>
              <a:t>Review of SSOSA*</a:t>
            </a:r>
          </a:p>
          <a:p>
            <a:r>
              <a:rPr lang="en-US" dirty="0"/>
              <a:t>Housing*</a:t>
            </a:r>
          </a:p>
          <a:p>
            <a:r>
              <a:rPr lang="en-US" dirty="0" smtClean="0"/>
              <a:t>Statute of Limitations*</a:t>
            </a:r>
            <a:endParaRPr lang="en-US" dirty="0"/>
          </a:p>
        </p:txBody>
      </p:sp>
    </p:spTree>
    <p:extLst>
      <p:ext uri="{BB962C8B-B14F-4D97-AF65-F5344CB8AC3E}">
        <p14:creationId xmlns:p14="http://schemas.microsoft.com/office/powerpoint/2010/main" val="3053837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dirty="0" smtClean="0"/>
              <a:t>Q&amp;A</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04961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Indeterminate Sentence Review Board (ISRB</a:t>
            </a:r>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378130" y="3244334"/>
            <a:ext cx="255198" cy="369332"/>
          </a:xfrm>
          <a:prstGeom prst="rect">
            <a:avLst/>
          </a:prstGeom>
        </p:spPr>
        <p:txBody>
          <a:bodyPr wrap="none">
            <a:spAutoFit/>
          </a:bodyPr>
          <a:lstStyle/>
          <a:p>
            <a:r>
              <a:rPr lang="en-US" dirty="0" smtClean="0"/>
              <a:t>)</a:t>
            </a:r>
            <a:endParaRPr lang="en-US" dirty="0"/>
          </a:p>
        </p:txBody>
      </p:sp>
    </p:spTree>
    <p:extLst>
      <p:ext uri="{BB962C8B-B14F-4D97-AF65-F5344CB8AC3E}">
        <p14:creationId xmlns:p14="http://schemas.microsoft.com/office/powerpoint/2010/main" val="15749013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915400" cy="1143000"/>
          </a:xfrm>
        </p:spPr>
        <p:txBody>
          <a:bodyPr>
            <a:normAutofit fontScale="90000"/>
          </a:bodyPr>
          <a:lstStyle/>
          <a:p>
            <a:r>
              <a:rPr lang="en-US" sz="4000" dirty="0" smtClean="0"/>
              <a:t>Indeterminate Sentence Review Board (ISRB) </a:t>
            </a:r>
            <a:r>
              <a:rPr lang="en-US" sz="2200" dirty="0" smtClean="0"/>
              <a:t>Formerly known as the Parole Board</a:t>
            </a:r>
            <a:endParaRPr lang="en-US" sz="2200" dirty="0"/>
          </a:p>
        </p:txBody>
      </p:sp>
      <p:sp>
        <p:nvSpPr>
          <p:cNvPr id="3" name="Content Placeholder 2"/>
          <p:cNvSpPr>
            <a:spLocks noGrp="1"/>
          </p:cNvSpPr>
          <p:nvPr>
            <p:ph idx="1"/>
          </p:nvPr>
        </p:nvSpPr>
        <p:spPr/>
        <p:txBody>
          <a:bodyPr/>
          <a:lstStyle/>
          <a:p>
            <a:r>
              <a:rPr lang="en-US" dirty="0" smtClean="0"/>
              <a:t>History</a:t>
            </a:r>
          </a:p>
          <a:p>
            <a:r>
              <a:rPr lang="en-US" dirty="0" smtClean="0"/>
              <a:t>Three distinct caseloads:                        </a:t>
            </a:r>
            <a:endParaRPr lang="en-US" sz="1400" b="1" dirty="0" smtClean="0"/>
          </a:p>
          <a:p>
            <a:pPr lvl="1"/>
            <a:r>
              <a:rPr lang="en-US" dirty="0" smtClean="0"/>
              <a:t>Pre-1984 </a:t>
            </a:r>
          </a:p>
          <a:p>
            <a:pPr lvl="2"/>
            <a:r>
              <a:rPr lang="en-US" dirty="0" smtClean="0"/>
              <a:t>250 (prison) 60 (community)</a:t>
            </a:r>
          </a:p>
          <a:p>
            <a:pPr lvl="1"/>
            <a:r>
              <a:rPr lang="en-US" dirty="0" smtClean="0"/>
              <a:t>Community Custody Board (CCB) or Determinate Plus (sex offenders)</a:t>
            </a:r>
          </a:p>
          <a:p>
            <a:pPr lvl="2"/>
            <a:r>
              <a:rPr lang="en-US" dirty="0" smtClean="0"/>
              <a:t>1988 (prison) 919 (community)</a:t>
            </a:r>
          </a:p>
          <a:p>
            <a:pPr lvl="1"/>
            <a:r>
              <a:rPr lang="en-US" dirty="0" smtClean="0"/>
              <a:t>Juvenile Board Cases</a:t>
            </a:r>
          </a:p>
          <a:p>
            <a:pPr lvl="2"/>
            <a:r>
              <a:rPr lang="en-US" dirty="0" smtClean="0"/>
              <a:t>27 (prison)		</a:t>
            </a:r>
          </a:p>
          <a:p>
            <a:pPr lvl="1"/>
            <a:endParaRPr lang="en-US" dirty="0" smtClean="0"/>
          </a:p>
          <a:p>
            <a:pPr marL="457200" lvl="1" indent="0">
              <a:buNone/>
            </a:pPr>
            <a:endParaRPr lang="en-US" dirty="0"/>
          </a:p>
        </p:txBody>
      </p:sp>
    </p:spTree>
    <p:extLst>
      <p:ext uri="{BB962C8B-B14F-4D97-AF65-F5344CB8AC3E}">
        <p14:creationId xmlns:p14="http://schemas.microsoft.com/office/powerpoint/2010/main" val="4284819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Indeterminate Sentence Review Board (ISRB)</a:t>
            </a:r>
          </a:p>
        </p:txBody>
      </p:sp>
      <p:sp>
        <p:nvSpPr>
          <p:cNvPr id="3" name="Content Placeholder 2"/>
          <p:cNvSpPr>
            <a:spLocks noGrp="1"/>
          </p:cNvSpPr>
          <p:nvPr>
            <p:ph idx="1"/>
          </p:nvPr>
        </p:nvSpPr>
        <p:spPr/>
        <p:txBody>
          <a:bodyPr/>
          <a:lstStyle/>
          <a:p>
            <a:r>
              <a:rPr lang="en-US" dirty="0" smtClean="0"/>
              <a:t>Why does “Life” not mean “Life?”</a:t>
            </a:r>
          </a:p>
          <a:p>
            <a:pPr marL="0" indent="0">
              <a:buNone/>
            </a:pPr>
            <a:endParaRPr lang="en-US" dirty="0" smtClean="0"/>
          </a:p>
          <a:p>
            <a:r>
              <a:rPr lang="en-US" dirty="0" smtClean="0"/>
              <a:t>CCB Legislative Intent  related to RCW 71.09 and Civil Commitment for Sexually Violent Predators?</a:t>
            </a:r>
          </a:p>
          <a:p>
            <a:endParaRPr lang="en-US" dirty="0"/>
          </a:p>
          <a:p>
            <a:r>
              <a:rPr lang="en-US" dirty="0" smtClean="0"/>
              <a:t>Prison Based Treatment for CCB’s?</a:t>
            </a:r>
          </a:p>
          <a:p>
            <a:pPr lvl="1"/>
            <a:r>
              <a:rPr lang="en-US" dirty="0" smtClean="0"/>
              <a:t>Prioritization</a:t>
            </a:r>
            <a:endParaRPr lang="en-US" dirty="0"/>
          </a:p>
        </p:txBody>
      </p:sp>
    </p:spTree>
    <p:extLst>
      <p:ext uri="{BB962C8B-B14F-4D97-AF65-F5344CB8AC3E}">
        <p14:creationId xmlns:p14="http://schemas.microsoft.com/office/powerpoint/2010/main" val="2356219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CCB Qualifying Offenses</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For “Non-Persistent” offenders </a:t>
            </a:r>
            <a:r>
              <a:rPr lang="en-US" sz="1800" dirty="0"/>
              <a:t>(RCW 9.94A.712 or 9.94A.507):</a:t>
            </a:r>
            <a:endParaRPr lang="en-US" sz="2400" dirty="0"/>
          </a:p>
          <a:p>
            <a:pPr lvl="1"/>
            <a:r>
              <a:rPr lang="en-US" sz="2400" dirty="0"/>
              <a:t>Rape 1</a:t>
            </a:r>
            <a:r>
              <a:rPr lang="en-US" sz="2400" baseline="30000" dirty="0"/>
              <a:t>st</a:t>
            </a:r>
            <a:r>
              <a:rPr lang="en-US" sz="2400" dirty="0"/>
              <a:t> </a:t>
            </a:r>
            <a:r>
              <a:rPr lang="en-US" sz="2400" dirty="0" smtClean="0"/>
              <a:t>Degree, Rape </a:t>
            </a:r>
            <a:r>
              <a:rPr lang="en-US" sz="2400" dirty="0"/>
              <a:t>2</a:t>
            </a:r>
            <a:r>
              <a:rPr lang="en-US" sz="2400" baseline="30000" dirty="0"/>
              <a:t>nd</a:t>
            </a:r>
            <a:r>
              <a:rPr lang="en-US" sz="2400" dirty="0"/>
              <a:t> Degree</a:t>
            </a:r>
          </a:p>
          <a:p>
            <a:pPr lvl="1"/>
            <a:r>
              <a:rPr lang="en-US" sz="2400" dirty="0"/>
              <a:t>Rape of a Child 1</a:t>
            </a:r>
            <a:r>
              <a:rPr lang="en-US" sz="2400" baseline="30000" dirty="0"/>
              <a:t>st</a:t>
            </a:r>
            <a:r>
              <a:rPr lang="en-US" sz="2400" dirty="0"/>
              <a:t> </a:t>
            </a:r>
            <a:r>
              <a:rPr lang="en-US" sz="2400" dirty="0" smtClean="0"/>
              <a:t> and 2</a:t>
            </a:r>
            <a:r>
              <a:rPr lang="en-US" sz="2400" baseline="30000" dirty="0" smtClean="0"/>
              <a:t>nd</a:t>
            </a:r>
            <a:r>
              <a:rPr lang="en-US" sz="2400" dirty="0" smtClean="0"/>
              <a:t> </a:t>
            </a:r>
            <a:r>
              <a:rPr lang="en-US" sz="2400" dirty="0"/>
              <a:t>Degree</a:t>
            </a:r>
          </a:p>
          <a:p>
            <a:pPr lvl="1"/>
            <a:r>
              <a:rPr lang="en-US" sz="2400" dirty="0"/>
              <a:t>Child Molestation 1</a:t>
            </a:r>
            <a:r>
              <a:rPr lang="en-US" sz="2400" baseline="30000" dirty="0"/>
              <a:t>st</a:t>
            </a:r>
            <a:r>
              <a:rPr lang="en-US" sz="2400" dirty="0"/>
              <a:t> Degree</a:t>
            </a:r>
          </a:p>
          <a:p>
            <a:pPr lvl="1"/>
            <a:r>
              <a:rPr lang="en-US" sz="2400" dirty="0"/>
              <a:t>Indecent Liberties with Forcible Compulsion</a:t>
            </a:r>
          </a:p>
          <a:p>
            <a:pPr lvl="1"/>
            <a:r>
              <a:rPr lang="en-US" sz="2400" dirty="0"/>
              <a:t>Sexually Violent Predator Escape</a:t>
            </a:r>
          </a:p>
          <a:p>
            <a:pPr lvl="1"/>
            <a:r>
              <a:rPr lang="en-US" sz="2400" dirty="0" smtClean="0"/>
              <a:t>*Murder </a:t>
            </a:r>
            <a:r>
              <a:rPr lang="en-US" sz="2400" dirty="0"/>
              <a:t>1</a:t>
            </a:r>
            <a:r>
              <a:rPr lang="en-US" sz="2400" baseline="30000" dirty="0"/>
              <a:t>st</a:t>
            </a:r>
            <a:r>
              <a:rPr lang="en-US" sz="2400" dirty="0"/>
              <a:t> or 2</a:t>
            </a:r>
            <a:r>
              <a:rPr lang="en-US" sz="2400" baseline="30000" dirty="0"/>
              <a:t>nd</a:t>
            </a:r>
            <a:r>
              <a:rPr lang="en-US" sz="2400" dirty="0"/>
              <a:t> Degree</a:t>
            </a:r>
          </a:p>
          <a:p>
            <a:pPr lvl="1"/>
            <a:r>
              <a:rPr lang="en-US" sz="2400" dirty="0" smtClean="0"/>
              <a:t>*Kidnapping </a:t>
            </a:r>
            <a:r>
              <a:rPr lang="en-US" sz="2400" dirty="0"/>
              <a:t>1</a:t>
            </a:r>
            <a:r>
              <a:rPr lang="en-US" sz="2400" baseline="30000" dirty="0"/>
              <a:t>st</a:t>
            </a:r>
            <a:r>
              <a:rPr lang="en-US" sz="2400" dirty="0"/>
              <a:t> or 2</a:t>
            </a:r>
            <a:r>
              <a:rPr lang="en-US" sz="2400" baseline="30000" dirty="0"/>
              <a:t>nd</a:t>
            </a:r>
            <a:r>
              <a:rPr lang="en-US" sz="2400" dirty="0"/>
              <a:t> Degree</a:t>
            </a:r>
          </a:p>
          <a:p>
            <a:pPr lvl="1"/>
            <a:r>
              <a:rPr lang="en-US" sz="2400" dirty="0" smtClean="0"/>
              <a:t>*Assault </a:t>
            </a:r>
            <a:r>
              <a:rPr lang="en-US" sz="2400" dirty="0"/>
              <a:t>1</a:t>
            </a:r>
            <a:r>
              <a:rPr lang="en-US" sz="2400" baseline="30000" dirty="0"/>
              <a:t>st</a:t>
            </a:r>
            <a:r>
              <a:rPr lang="en-US" sz="2400" dirty="0"/>
              <a:t> or 2</a:t>
            </a:r>
            <a:r>
              <a:rPr lang="en-US" sz="2400" baseline="30000" dirty="0"/>
              <a:t>nd</a:t>
            </a:r>
            <a:r>
              <a:rPr lang="en-US" sz="2400" dirty="0"/>
              <a:t> Degree</a:t>
            </a:r>
          </a:p>
          <a:p>
            <a:pPr lvl="1"/>
            <a:r>
              <a:rPr lang="en-US" sz="2400" dirty="0" smtClean="0"/>
              <a:t>*Assault </a:t>
            </a:r>
            <a:r>
              <a:rPr lang="en-US" sz="2400" dirty="0"/>
              <a:t>of a Child 1</a:t>
            </a:r>
            <a:r>
              <a:rPr lang="en-US" sz="2400" baseline="30000" dirty="0"/>
              <a:t>st</a:t>
            </a:r>
            <a:r>
              <a:rPr lang="en-US" sz="2400" dirty="0"/>
              <a:t> Degree</a:t>
            </a:r>
          </a:p>
          <a:p>
            <a:pPr lvl="1"/>
            <a:r>
              <a:rPr lang="en-US" sz="2400" dirty="0" smtClean="0"/>
              <a:t>*Burglary </a:t>
            </a:r>
            <a:r>
              <a:rPr lang="en-US" sz="2400" dirty="0"/>
              <a:t>1</a:t>
            </a:r>
            <a:r>
              <a:rPr lang="en-US" sz="2400" baseline="30000" dirty="0"/>
              <a:t>st</a:t>
            </a:r>
            <a:r>
              <a:rPr lang="en-US" sz="2400" dirty="0"/>
              <a:t> Degree</a:t>
            </a:r>
          </a:p>
          <a:p>
            <a:pPr lvl="1"/>
            <a:r>
              <a:rPr lang="en-US" sz="2400" dirty="0" smtClean="0"/>
              <a:t>*Homicide </a:t>
            </a:r>
            <a:r>
              <a:rPr lang="en-US" sz="2400" dirty="0"/>
              <a:t>by </a:t>
            </a:r>
            <a:r>
              <a:rPr lang="en-US" sz="2400" dirty="0" smtClean="0"/>
              <a:t>Abuse</a:t>
            </a:r>
          </a:p>
          <a:p>
            <a:pPr marL="457200" lvl="1" indent="0">
              <a:buNone/>
            </a:pPr>
            <a:r>
              <a:rPr lang="en-US" sz="2400" dirty="0" smtClean="0"/>
              <a:t>*If sexual motivation is attached</a:t>
            </a:r>
            <a:endParaRPr lang="en-US" sz="2400" dirty="0"/>
          </a:p>
          <a:p>
            <a:pPr marL="0" indent="0">
              <a:buNone/>
            </a:pPr>
            <a:endParaRPr lang="en-US" dirty="0"/>
          </a:p>
        </p:txBody>
      </p:sp>
    </p:spTree>
    <p:extLst>
      <p:ext uri="{BB962C8B-B14F-4D97-AF65-F5344CB8AC3E}">
        <p14:creationId xmlns:p14="http://schemas.microsoft.com/office/powerpoint/2010/main" val="2838979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Informed our 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Research=Foundation</a:t>
            </a:r>
          </a:p>
          <a:p>
            <a:r>
              <a:rPr lang="en-US" dirty="0" smtClean="0"/>
              <a:t>Questions we grappled with:</a:t>
            </a:r>
          </a:p>
          <a:p>
            <a:pPr lvl="1"/>
            <a:r>
              <a:rPr lang="en-US" dirty="0" smtClean="0"/>
              <a:t>What reliable research is out there and what does it say?</a:t>
            </a:r>
          </a:p>
          <a:p>
            <a:pPr lvl="1"/>
            <a:r>
              <a:rPr lang="en-US" dirty="0" smtClean="0"/>
              <a:t>What will keep known sex offenders rom re-offending?</a:t>
            </a:r>
          </a:p>
          <a:p>
            <a:pPr lvl="1"/>
            <a:r>
              <a:rPr lang="en-US" dirty="0" smtClean="0"/>
              <a:t>Who are the experts we should consult with or other States we should look to?</a:t>
            </a:r>
          </a:p>
          <a:p>
            <a:pPr lvl="1"/>
            <a:r>
              <a:rPr lang="en-US" dirty="0" smtClean="0"/>
              <a:t>How do we truly keep the public safe rather than just a false sense of security?</a:t>
            </a:r>
            <a:endParaRPr lang="en-US" dirty="0"/>
          </a:p>
        </p:txBody>
      </p:sp>
    </p:spTree>
    <p:extLst>
      <p:ext uri="{BB962C8B-B14F-4D97-AF65-F5344CB8AC3E}">
        <p14:creationId xmlns:p14="http://schemas.microsoft.com/office/powerpoint/2010/main" val="375059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CCB Qualifying Offenses</a:t>
            </a:r>
            <a:endParaRPr lang="en-US" dirty="0"/>
          </a:p>
        </p:txBody>
      </p:sp>
      <p:sp>
        <p:nvSpPr>
          <p:cNvPr id="3" name="Content Placeholder 2"/>
          <p:cNvSpPr>
            <a:spLocks noGrp="1"/>
          </p:cNvSpPr>
          <p:nvPr>
            <p:ph idx="1"/>
          </p:nvPr>
        </p:nvSpPr>
        <p:spPr/>
        <p:txBody>
          <a:bodyPr>
            <a:normAutofit lnSpcReduction="10000"/>
          </a:bodyPr>
          <a:lstStyle/>
          <a:p>
            <a:r>
              <a:rPr lang="en-US" dirty="0"/>
              <a:t>For  “Persistent” Offenders </a:t>
            </a:r>
            <a:r>
              <a:rPr lang="en-US" sz="1800" dirty="0"/>
              <a:t>[RCW 9.94A.030 (32) (b)] :</a:t>
            </a:r>
          </a:p>
          <a:p>
            <a:pPr lvl="1"/>
            <a:r>
              <a:rPr lang="en-US" sz="2600" dirty="0"/>
              <a:t>C</a:t>
            </a:r>
            <a:r>
              <a:rPr lang="en-US" sz="2600" dirty="0" smtClean="0"/>
              <a:t>urrent </a:t>
            </a:r>
            <a:r>
              <a:rPr lang="en-US" sz="2600" dirty="0"/>
              <a:t>sex offense or sexually motivated offense that occurred on or after 9/1/01</a:t>
            </a:r>
          </a:p>
          <a:p>
            <a:pPr lvl="1">
              <a:buNone/>
            </a:pPr>
            <a:r>
              <a:rPr lang="en-US" sz="2600" dirty="0"/>
              <a:t>PLUS</a:t>
            </a:r>
          </a:p>
          <a:p>
            <a:pPr lvl="1"/>
            <a:r>
              <a:rPr lang="en-US" sz="2600" dirty="0"/>
              <a:t>Have been previously convicted of one of the afore-mentioned crimes.</a:t>
            </a:r>
          </a:p>
          <a:p>
            <a:pPr lvl="1"/>
            <a:r>
              <a:rPr lang="en-US" sz="2600" dirty="0"/>
              <a:t>Failure to Register is not considered a sex offense for the purposes of Determinate-Plus sentencing</a:t>
            </a:r>
            <a:r>
              <a:rPr lang="en-US" sz="2600" dirty="0" smtClean="0"/>
              <a:t>.</a:t>
            </a:r>
          </a:p>
          <a:p>
            <a:pPr lvl="1"/>
            <a:r>
              <a:rPr lang="en-US" sz="2600" dirty="0" smtClean="0"/>
              <a:t>Ex. Previous Rape of a Child 1</a:t>
            </a:r>
            <a:r>
              <a:rPr lang="en-US" sz="2600" baseline="30000" dirty="0" smtClean="0"/>
              <a:t>st</a:t>
            </a:r>
            <a:r>
              <a:rPr lang="en-US" sz="2600" dirty="0" smtClean="0"/>
              <a:t> in 1996 (not ISRB), now has a Rape 3</a:t>
            </a:r>
            <a:r>
              <a:rPr lang="en-US" sz="2600" baseline="30000" dirty="0" smtClean="0"/>
              <a:t>rd</a:t>
            </a:r>
            <a:r>
              <a:rPr lang="en-US" sz="2600" dirty="0" smtClean="0"/>
              <a:t>, they would be under our jurisdiction.</a:t>
            </a:r>
            <a:endParaRPr lang="en-US" sz="2600" dirty="0"/>
          </a:p>
          <a:p>
            <a:endParaRPr lang="en-US" dirty="0"/>
          </a:p>
        </p:txBody>
      </p:sp>
    </p:spTree>
    <p:extLst>
      <p:ext uri="{BB962C8B-B14F-4D97-AF65-F5344CB8AC3E}">
        <p14:creationId xmlns:p14="http://schemas.microsoft.com/office/powerpoint/2010/main" val="2913342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Supervision Length of Offenders Under ISRB</a:t>
            </a:r>
            <a:endParaRPr lang="en-US" dirty="0"/>
          </a:p>
        </p:txBody>
      </p:sp>
      <p:sp>
        <p:nvSpPr>
          <p:cNvPr id="3" name="Content Placeholder 2"/>
          <p:cNvSpPr>
            <a:spLocks noGrp="1"/>
          </p:cNvSpPr>
          <p:nvPr>
            <p:ph idx="1"/>
          </p:nvPr>
        </p:nvSpPr>
        <p:spPr/>
        <p:txBody>
          <a:bodyPr/>
          <a:lstStyle/>
          <a:p>
            <a:r>
              <a:rPr lang="en-US" dirty="0" smtClean="0"/>
              <a:t>CCB:</a:t>
            </a:r>
          </a:p>
          <a:p>
            <a:pPr lvl="1"/>
            <a:r>
              <a:rPr lang="en-US" dirty="0"/>
              <a:t>Class A-Lifetime</a:t>
            </a:r>
          </a:p>
          <a:p>
            <a:pPr lvl="1"/>
            <a:r>
              <a:rPr lang="en-US" dirty="0"/>
              <a:t>Class B-10 years (minus time in prison)</a:t>
            </a:r>
          </a:p>
          <a:p>
            <a:pPr lvl="1"/>
            <a:r>
              <a:rPr lang="en-US" dirty="0"/>
              <a:t>Class C-5 years (minus time in prison</a:t>
            </a:r>
            <a:r>
              <a:rPr lang="en-US" dirty="0" smtClean="0"/>
              <a:t>)</a:t>
            </a:r>
          </a:p>
          <a:p>
            <a:r>
              <a:rPr lang="en-US" dirty="0" smtClean="0"/>
              <a:t>Juvenile Board:</a:t>
            </a:r>
          </a:p>
          <a:p>
            <a:pPr lvl="1"/>
            <a:r>
              <a:rPr lang="en-US" dirty="0" smtClean="0"/>
              <a:t>3 years</a:t>
            </a:r>
          </a:p>
          <a:p>
            <a:r>
              <a:rPr lang="en-US" dirty="0" smtClean="0"/>
              <a:t>Pre-84:</a:t>
            </a:r>
          </a:p>
          <a:p>
            <a:pPr lvl="1"/>
            <a:r>
              <a:rPr lang="en-US" dirty="0" smtClean="0"/>
              <a:t>3 years</a:t>
            </a:r>
          </a:p>
        </p:txBody>
      </p:sp>
    </p:spTree>
    <p:extLst>
      <p:ext uri="{BB962C8B-B14F-4D97-AF65-F5344CB8AC3E}">
        <p14:creationId xmlns:p14="http://schemas.microsoft.com/office/powerpoint/2010/main" val="1984844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Board Cases	</a:t>
            </a:r>
            <a:endParaRPr lang="en-US" dirty="0"/>
          </a:p>
        </p:txBody>
      </p:sp>
      <p:sp>
        <p:nvSpPr>
          <p:cNvPr id="3" name="Content Placeholder 2"/>
          <p:cNvSpPr>
            <a:spLocks noGrp="1"/>
          </p:cNvSpPr>
          <p:nvPr>
            <p:ph idx="1"/>
          </p:nvPr>
        </p:nvSpPr>
        <p:spPr/>
        <p:txBody>
          <a:bodyPr/>
          <a:lstStyle/>
          <a:p>
            <a:r>
              <a:rPr lang="en-US" dirty="0" smtClean="0"/>
              <a:t>U.S. Supreme Court decision Miller vs. Alabama 2012</a:t>
            </a:r>
          </a:p>
          <a:p>
            <a:pPr marL="0" indent="0">
              <a:buNone/>
            </a:pPr>
            <a:endParaRPr lang="en-US" dirty="0" smtClean="0"/>
          </a:p>
          <a:p>
            <a:r>
              <a:rPr lang="en-US" dirty="0" smtClean="0"/>
              <a:t>SB5064 passed in 2014</a:t>
            </a:r>
          </a:p>
          <a:p>
            <a:pPr lvl="1"/>
            <a:r>
              <a:rPr lang="en-US" dirty="0" smtClean="0"/>
              <a:t>Aggravated First Degree Murder</a:t>
            </a:r>
          </a:p>
          <a:p>
            <a:pPr lvl="1"/>
            <a:r>
              <a:rPr lang="en-US" dirty="0" smtClean="0"/>
              <a:t>Long-term Juvenile Cases</a:t>
            </a:r>
          </a:p>
          <a:p>
            <a:pPr lvl="1"/>
            <a:r>
              <a:rPr lang="en-US" dirty="0" smtClean="0"/>
              <a:t>Retroactive</a:t>
            </a:r>
            <a:endParaRPr lang="en-US" dirty="0"/>
          </a:p>
        </p:txBody>
      </p:sp>
    </p:spTree>
    <p:extLst>
      <p:ext uri="{BB962C8B-B14F-4D97-AF65-F5344CB8AC3E}">
        <p14:creationId xmlns:p14="http://schemas.microsoft.com/office/powerpoint/2010/main" val="3572129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Parole/Release Hearings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Held 120 days prior to their minimum term.</a:t>
            </a:r>
          </a:p>
          <a:p>
            <a:pPr marL="0" indent="0">
              <a:buNone/>
            </a:pPr>
            <a:endParaRPr lang="en-US" dirty="0" smtClean="0"/>
          </a:p>
          <a:p>
            <a:r>
              <a:rPr lang="en-US" dirty="0"/>
              <a:t>H</a:t>
            </a:r>
            <a:r>
              <a:rPr lang="en-US" dirty="0" smtClean="0"/>
              <a:t>earings </a:t>
            </a:r>
            <a:r>
              <a:rPr lang="en-US" dirty="0"/>
              <a:t>are often referred to as “.100 Hearings” for Pre-84 </a:t>
            </a:r>
            <a:r>
              <a:rPr lang="en-US" dirty="0" smtClean="0"/>
              <a:t>offenders, </a:t>
            </a:r>
            <a:r>
              <a:rPr lang="en-US" dirty="0"/>
              <a:t>“.420 Hearings” for CCB offenders </a:t>
            </a:r>
            <a:r>
              <a:rPr lang="en-US" dirty="0" smtClean="0"/>
              <a:t>and JUVBRD Hearings based </a:t>
            </a:r>
            <a:r>
              <a:rPr lang="en-US" dirty="0"/>
              <a:t>on the corresponding </a:t>
            </a:r>
            <a:r>
              <a:rPr lang="en-US" dirty="0" smtClean="0"/>
              <a:t>RCW’s or type of population.</a:t>
            </a:r>
            <a:endParaRPr lang="en-US" dirty="0"/>
          </a:p>
          <a:p>
            <a:endParaRPr lang="en-US" dirty="0"/>
          </a:p>
          <a:p>
            <a:r>
              <a:rPr lang="en-US" dirty="0" smtClean="0"/>
              <a:t>Testimony received from DOC Staff and Offender.  Information reviewed.</a:t>
            </a:r>
            <a:endParaRPr lang="en-US" dirty="0"/>
          </a:p>
          <a:p>
            <a:endParaRPr lang="en-US" dirty="0"/>
          </a:p>
        </p:txBody>
      </p:sp>
    </p:spTree>
    <p:extLst>
      <p:ext uri="{BB962C8B-B14F-4D97-AF65-F5344CB8AC3E}">
        <p14:creationId xmlns:p14="http://schemas.microsoft.com/office/powerpoint/2010/main" val="9092003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Criteria in Statute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Pre-84’s:  </a:t>
            </a:r>
            <a:r>
              <a:rPr lang="en-US" dirty="0"/>
              <a:t>The Board </a:t>
            </a:r>
            <a:r>
              <a:rPr lang="en-US" u="sng" dirty="0"/>
              <a:t>shall not </a:t>
            </a:r>
            <a:r>
              <a:rPr lang="en-US" dirty="0"/>
              <a:t>however, until his or  her maximum term expires, release a prisoner, unless in it’s opinion his or her rehabilitation has been complete and he or she is a fit subject for release</a:t>
            </a:r>
            <a:r>
              <a:rPr lang="en-US" dirty="0" smtClean="0"/>
              <a:t>.</a:t>
            </a:r>
          </a:p>
          <a:p>
            <a:r>
              <a:rPr lang="en-US" dirty="0" smtClean="0"/>
              <a:t>CCB’s:  </a:t>
            </a:r>
            <a:r>
              <a:rPr lang="en-US" dirty="0"/>
              <a:t>The Board </a:t>
            </a:r>
            <a:r>
              <a:rPr lang="en-US" u="sng" dirty="0"/>
              <a:t>shall  order the offender </a:t>
            </a:r>
            <a:r>
              <a:rPr lang="en-US" u="sng" dirty="0" smtClean="0"/>
              <a:t>released</a:t>
            </a:r>
            <a:r>
              <a:rPr lang="en-US" dirty="0" smtClean="0"/>
              <a:t>, </a:t>
            </a:r>
            <a:r>
              <a:rPr lang="en-US" dirty="0"/>
              <a:t>unless the Board  determines by a preponderance of the evidence that despite such conditions, it is more likely than not that the offender will commit a sex offense if released</a:t>
            </a:r>
            <a:r>
              <a:rPr lang="en-US" dirty="0" smtClean="0"/>
              <a:t>.</a:t>
            </a:r>
          </a:p>
          <a:p>
            <a:r>
              <a:rPr lang="en-US" dirty="0" smtClean="0"/>
              <a:t>JUVBRD:  The Board </a:t>
            </a:r>
            <a:r>
              <a:rPr lang="en-US" u="sng" dirty="0" smtClean="0"/>
              <a:t>must order that the person be released </a:t>
            </a:r>
            <a:r>
              <a:rPr lang="en-US" dirty="0" smtClean="0"/>
              <a:t>unless it is determined by a preponderance of evidence that, despite conditions, it is more likely than not that the person will commit new criminal law violations if released.</a:t>
            </a:r>
            <a:endParaRPr lang="en-US" dirty="0"/>
          </a:p>
          <a:p>
            <a:r>
              <a:rPr lang="en-US" dirty="0" smtClean="0"/>
              <a:t>Board sets new minimum term if not released.</a:t>
            </a:r>
            <a:endParaRPr lang="en-US" dirty="0"/>
          </a:p>
          <a:p>
            <a:endParaRPr lang="en-US" dirty="0"/>
          </a:p>
        </p:txBody>
      </p:sp>
    </p:spTree>
    <p:extLst>
      <p:ext uri="{BB962C8B-B14F-4D97-AF65-F5344CB8AC3E}">
        <p14:creationId xmlns:p14="http://schemas.microsoft.com/office/powerpoint/2010/main" val="33415227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Considerations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Additional Considerations (</a:t>
            </a:r>
            <a:r>
              <a:rPr lang="en-US" sz="1900" dirty="0" smtClean="0"/>
              <a:t>Decision Framework, Serin and Gobeil, Carlton University 2011</a:t>
            </a:r>
            <a:r>
              <a:rPr lang="en-US" dirty="0" smtClean="0"/>
              <a:t>)</a:t>
            </a:r>
          </a:p>
          <a:p>
            <a:r>
              <a:rPr lang="en-US" dirty="0" smtClean="0"/>
              <a:t>Risk Assessments/</a:t>
            </a:r>
            <a:r>
              <a:rPr lang="en-US" dirty="0" err="1" smtClean="0"/>
              <a:t>Actuarials</a:t>
            </a:r>
            <a:endParaRPr lang="en-US" dirty="0" smtClean="0"/>
          </a:p>
          <a:p>
            <a:r>
              <a:rPr lang="en-US" dirty="0" smtClean="0"/>
              <a:t>Criminal History and community Supervision Adjustment</a:t>
            </a:r>
          </a:p>
          <a:p>
            <a:r>
              <a:rPr lang="en-US" dirty="0" smtClean="0"/>
              <a:t>Ability to Control Behavior (substance use)</a:t>
            </a:r>
          </a:p>
          <a:p>
            <a:r>
              <a:rPr lang="en-US" dirty="0" smtClean="0"/>
              <a:t>Responsivity/Programming</a:t>
            </a:r>
          </a:p>
          <a:p>
            <a:r>
              <a:rPr lang="en-US" dirty="0" smtClean="0"/>
              <a:t>Institutional/Community Behavior</a:t>
            </a:r>
          </a:p>
          <a:p>
            <a:r>
              <a:rPr lang="en-US" dirty="0" smtClean="0"/>
              <a:t>Offender Change</a:t>
            </a:r>
          </a:p>
          <a:p>
            <a:r>
              <a:rPr lang="en-US" dirty="0" smtClean="0"/>
              <a:t>Release Plan</a:t>
            </a:r>
          </a:p>
          <a:p>
            <a:r>
              <a:rPr lang="en-US" dirty="0" smtClean="0"/>
              <a:t>Case Specific</a:t>
            </a:r>
          </a:p>
          <a:p>
            <a:r>
              <a:rPr lang="en-US" dirty="0" smtClean="0"/>
              <a:t>Discordant Information</a:t>
            </a:r>
            <a:br>
              <a:rPr lang="en-US" dirty="0" smtClean="0"/>
            </a:br>
            <a:endParaRPr lang="en-US" dirty="0"/>
          </a:p>
        </p:txBody>
      </p:sp>
    </p:spTree>
    <p:extLst>
      <p:ext uri="{BB962C8B-B14F-4D97-AF65-F5344CB8AC3E}">
        <p14:creationId xmlns:p14="http://schemas.microsoft.com/office/powerpoint/2010/main" val="38426106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Supervision</a:t>
            </a:r>
            <a:endParaRPr lang="en-US" dirty="0"/>
          </a:p>
        </p:txBody>
      </p:sp>
      <p:sp>
        <p:nvSpPr>
          <p:cNvPr id="3" name="Content Placeholder 2"/>
          <p:cNvSpPr>
            <a:spLocks noGrp="1"/>
          </p:cNvSpPr>
          <p:nvPr>
            <p:ph idx="1"/>
          </p:nvPr>
        </p:nvSpPr>
        <p:spPr/>
        <p:txBody>
          <a:bodyPr/>
          <a:lstStyle/>
          <a:p>
            <a:r>
              <a:rPr lang="en-US" dirty="0" smtClean="0"/>
              <a:t>Must be related to risk.</a:t>
            </a:r>
            <a:endParaRPr lang="en-US" dirty="0"/>
          </a:p>
          <a:p>
            <a:endParaRPr lang="en-US" dirty="0"/>
          </a:p>
          <a:p>
            <a:r>
              <a:rPr lang="en-US" dirty="0" smtClean="0"/>
              <a:t>Court/ISRB</a:t>
            </a:r>
          </a:p>
          <a:p>
            <a:endParaRPr lang="en-US" dirty="0"/>
          </a:p>
          <a:p>
            <a:r>
              <a:rPr lang="en-US" dirty="0" smtClean="0"/>
              <a:t>DOC can recommend/request conditions to the Board.</a:t>
            </a:r>
          </a:p>
        </p:txBody>
      </p:sp>
    </p:spTree>
    <p:extLst>
      <p:ext uri="{BB962C8B-B14F-4D97-AF65-F5344CB8AC3E}">
        <p14:creationId xmlns:p14="http://schemas.microsoft.com/office/powerpoint/2010/main" val="35246218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Examples</a:t>
            </a:r>
            <a:endParaRPr lang="en-US" dirty="0"/>
          </a:p>
        </p:txBody>
      </p:sp>
      <p:sp>
        <p:nvSpPr>
          <p:cNvPr id="3" name="Content Placeholder 2"/>
          <p:cNvSpPr>
            <a:spLocks noGrp="1"/>
          </p:cNvSpPr>
          <p:nvPr>
            <p:ph idx="1"/>
          </p:nvPr>
        </p:nvSpPr>
        <p:spPr/>
        <p:txBody>
          <a:bodyPr/>
          <a:lstStyle/>
          <a:p>
            <a:r>
              <a:rPr lang="en-US" dirty="0" smtClean="0"/>
              <a:t>Juvenile Board, LT and AM</a:t>
            </a:r>
          </a:p>
          <a:p>
            <a:endParaRPr lang="en-US" dirty="0"/>
          </a:p>
          <a:p>
            <a:r>
              <a:rPr lang="en-US" dirty="0" smtClean="0"/>
              <a:t>CCB</a:t>
            </a:r>
          </a:p>
          <a:p>
            <a:endParaRPr lang="en-US" dirty="0"/>
          </a:p>
          <a:p>
            <a:r>
              <a:rPr lang="en-US" dirty="0" smtClean="0"/>
              <a:t>Pre-84</a:t>
            </a:r>
            <a:endParaRPr lang="en-US" dirty="0"/>
          </a:p>
        </p:txBody>
      </p:sp>
    </p:spTree>
    <p:extLst>
      <p:ext uri="{BB962C8B-B14F-4D97-AF65-F5344CB8AC3E}">
        <p14:creationId xmlns:p14="http://schemas.microsoft.com/office/powerpoint/2010/main" val="215917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t>Current </a:t>
            </a:r>
            <a:r>
              <a:rPr lang="en-US" smtClean="0"/>
              <a:t>&amp; Possible Future </a:t>
            </a:r>
            <a:r>
              <a:rPr lang="en-US" dirty="0" smtClean="0"/>
              <a:t>Legislation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ESSB 6242</a:t>
            </a:r>
          </a:p>
          <a:p>
            <a:pPr lvl="1"/>
            <a:r>
              <a:rPr lang="en-US" dirty="0"/>
              <a:t>Requires 90 day notice of hearings to prosecuting attorneys, sentencing court and crime victim.</a:t>
            </a:r>
          </a:p>
          <a:p>
            <a:pPr lvl="1"/>
            <a:r>
              <a:rPr lang="en-US" dirty="0"/>
              <a:t>Records that the Board considers must be sent un-redacted to prosecuting attorneys and sentencing court.  Upon request to crime victim.</a:t>
            </a:r>
          </a:p>
          <a:p>
            <a:pPr lvl="1"/>
            <a:r>
              <a:rPr lang="en-US" dirty="0"/>
              <a:t>Comprehensive minutes of all hearing and meetings must be posted on website within 30 days.</a:t>
            </a:r>
          </a:p>
          <a:p>
            <a:pPr lvl="1"/>
            <a:r>
              <a:rPr lang="en-US" dirty="0"/>
              <a:t>Pre-84 and LT Juvenile Board</a:t>
            </a:r>
            <a:r>
              <a:rPr lang="en-US" dirty="0" smtClean="0"/>
              <a:t>.</a:t>
            </a:r>
          </a:p>
          <a:p>
            <a:r>
              <a:rPr lang="en-US" dirty="0" smtClean="0"/>
              <a:t>Second Chance Review Board</a:t>
            </a:r>
          </a:p>
          <a:p>
            <a:pPr lvl="1"/>
            <a:r>
              <a:rPr lang="en-US" dirty="0" smtClean="0"/>
              <a:t>Sentencing Guidelines Commission recommendation.</a:t>
            </a:r>
          </a:p>
          <a:p>
            <a:pPr lvl="1"/>
            <a:r>
              <a:rPr lang="en-US" dirty="0" smtClean="0"/>
              <a:t>3</a:t>
            </a:r>
            <a:r>
              <a:rPr lang="en-US" baseline="30000" dirty="0" smtClean="0"/>
              <a:t>rd</a:t>
            </a:r>
            <a:r>
              <a:rPr lang="en-US" dirty="0" smtClean="0"/>
              <a:t> Strike Offenders.</a:t>
            </a:r>
          </a:p>
        </p:txBody>
      </p:sp>
    </p:spTree>
    <p:extLst>
      <p:ext uri="{BB962C8B-B14F-4D97-AF65-F5344CB8AC3E}">
        <p14:creationId xmlns:p14="http://schemas.microsoft.com/office/powerpoint/2010/main" val="33167456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5400" dirty="0" smtClean="0"/>
          </a:p>
          <a:p>
            <a:pPr marL="0" indent="0" algn="ctr">
              <a:buNone/>
            </a:pPr>
            <a:r>
              <a:rPr lang="en-US" sz="5400" dirty="0" smtClean="0"/>
              <a:t>Q&amp;A</a:t>
            </a:r>
            <a:endParaRPr lang="en-US" sz="5400" dirty="0"/>
          </a:p>
        </p:txBody>
      </p:sp>
    </p:spTree>
    <p:extLst>
      <p:ext uri="{BB962C8B-B14F-4D97-AF65-F5344CB8AC3E}">
        <p14:creationId xmlns:p14="http://schemas.microsoft.com/office/powerpoint/2010/main" val="491550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Informing our Recommendations</a:t>
            </a:r>
            <a:endParaRPr lang="en-US" dirty="0"/>
          </a:p>
        </p:txBody>
      </p:sp>
      <p:sp>
        <p:nvSpPr>
          <p:cNvPr id="3" name="Content Placeholder 2"/>
          <p:cNvSpPr>
            <a:spLocks noGrp="1"/>
          </p:cNvSpPr>
          <p:nvPr>
            <p:ph idx="1"/>
          </p:nvPr>
        </p:nvSpPr>
        <p:spPr/>
        <p:txBody>
          <a:bodyPr>
            <a:normAutofit lnSpcReduction="10000"/>
          </a:bodyPr>
          <a:lstStyle/>
          <a:p>
            <a:r>
              <a:rPr lang="en-US" dirty="0"/>
              <a:t>WSIPP Report 2009, </a:t>
            </a:r>
            <a:r>
              <a:rPr lang="en-US" sz="2400" dirty="0"/>
              <a:t>Does Sex Offender Registration and Notification Reduce Crime? (SOPB Request)</a:t>
            </a:r>
          </a:p>
          <a:p>
            <a:pPr lvl="1"/>
            <a:r>
              <a:rPr lang="en-US" sz="2000" dirty="0"/>
              <a:t>Meta-Analysis, Specific and General </a:t>
            </a:r>
            <a:r>
              <a:rPr lang="en-US" sz="2000" dirty="0" err="1"/>
              <a:t>Deterrance</a:t>
            </a:r>
            <a:endParaRPr lang="en-US" sz="2000" dirty="0"/>
          </a:p>
          <a:p>
            <a:r>
              <a:rPr lang="en-US" dirty="0"/>
              <a:t>Public Forums</a:t>
            </a:r>
          </a:p>
          <a:p>
            <a:r>
              <a:rPr lang="en-US" dirty="0"/>
              <a:t>SOPB Members</a:t>
            </a:r>
          </a:p>
          <a:p>
            <a:r>
              <a:rPr lang="en-US" dirty="0"/>
              <a:t>Case Reviews (Jose Reyes, Jeremiah Thompson)</a:t>
            </a:r>
          </a:p>
          <a:p>
            <a:r>
              <a:rPr lang="en-US" dirty="0"/>
              <a:t>Review of Other State’s Practices &amp; Adam Walsh Act</a:t>
            </a:r>
          </a:p>
          <a:p>
            <a:endParaRPr lang="en-US" dirty="0"/>
          </a:p>
        </p:txBody>
      </p:sp>
    </p:spTree>
    <p:extLst>
      <p:ext uri="{BB962C8B-B14F-4D97-AF65-F5344CB8AC3E}">
        <p14:creationId xmlns:p14="http://schemas.microsoft.com/office/powerpoint/2010/main" val="19371809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 &amp; Resources	</a:t>
            </a:r>
            <a:endParaRPr lang="en-US" dirty="0"/>
          </a:p>
        </p:txBody>
      </p:sp>
      <p:sp>
        <p:nvSpPr>
          <p:cNvPr id="3" name="Content Placeholder 2"/>
          <p:cNvSpPr>
            <a:spLocks noGrp="1"/>
          </p:cNvSpPr>
          <p:nvPr>
            <p:ph idx="1"/>
          </p:nvPr>
        </p:nvSpPr>
        <p:spPr/>
        <p:txBody>
          <a:bodyPr>
            <a:normAutofit fontScale="55000" lnSpcReduction="20000"/>
          </a:bodyPr>
          <a:lstStyle/>
          <a:p>
            <a:r>
              <a:rPr lang="en-US" sz="3300" dirty="0"/>
              <a:t>Kecia Rongen (360) 407-2400</a:t>
            </a:r>
          </a:p>
          <a:p>
            <a:pPr lvl="1"/>
            <a:r>
              <a:rPr lang="en-US" sz="3300" dirty="0">
                <a:hlinkClick r:id="rId3"/>
              </a:rPr>
              <a:t>Kecia.Rongen@doc.wa.gov</a:t>
            </a:r>
            <a:endParaRPr lang="en-US" sz="3300" dirty="0"/>
          </a:p>
          <a:p>
            <a:endParaRPr lang="en-US" sz="3300" dirty="0" smtClean="0"/>
          </a:p>
          <a:p>
            <a:pPr marL="0" indent="0">
              <a:buNone/>
            </a:pPr>
            <a:endParaRPr lang="en-US" sz="3300" dirty="0"/>
          </a:p>
          <a:p>
            <a:r>
              <a:rPr lang="en-US" sz="3300" dirty="0" smtClean="0"/>
              <a:t>Jeff Patnode (360) 407-2403</a:t>
            </a:r>
          </a:p>
          <a:p>
            <a:pPr lvl="1"/>
            <a:r>
              <a:rPr lang="en-US" sz="3300" dirty="0" smtClean="0">
                <a:hlinkClick r:id="rId4"/>
              </a:rPr>
              <a:t>japatnode1@doc1.wa.gov</a:t>
            </a:r>
            <a:endParaRPr lang="en-US" sz="3300" dirty="0" smtClean="0"/>
          </a:p>
          <a:p>
            <a:pPr marL="457200" lvl="1" indent="0">
              <a:buNone/>
            </a:pPr>
            <a:endParaRPr lang="en-US" sz="3300" dirty="0" smtClean="0"/>
          </a:p>
          <a:p>
            <a:r>
              <a:rPr lang="en-US" sz="3300" dirty="0" smtClean="0"/>
              <a:t>Michael O’Connell</a:t>
            </a:r>
          </a:p>
          <a:p>
            <a:pPr lvl="1"/>
            <a:r>
              <a:rPr lang="en-US" sz="3300" dirty="0" smtClean="0">
                <a:hlinkClick r:id="rId5"/>
              </a:rPr>
              <a:t>moconnell@mindspring.com</a:t>
            </a:r>
            <a:endParaRPr lang="en-US" sz="3300" dirty="0" smtClean="0"/>
          </a:p>
          <a:p>
            <a:endParaRPr lang="en-US" sz="3300" dirty="0"/>
          </a:p>
          <a:p>
            <a:r>
              <a:rPr lang="en-US" sz="3300" dirty="0" smtClean="0"/>
              <a:t>SOPB Information and Reports</a:t>
            </a:r>
          </a:p>
          <a:p>
            <a:pPr lvl="1"/>
            <a:endParaRPr lang="en-US" sz="3300" dirty="0">
              <a:hlinkClick r:id="rId6"/>
            </a:endParaRPr>
          </a:p>
          <a:p>
            <a:pPr lvl="1"/>
            <a:r>
              <a:rPr lang="en-US" sz="3300" dirty="0">
                <a:hlinkClick r:id="rId6"/>
              </a:rPr>
              <a:t>http://www.ofm.wa.gov/sgc/sopb/</a:t>
            </a:r>
            <a:endParaRPr lang="en-US" sz="3300" dirty="0"/>
          </a:p>
          <a:p>
            <a:pPr marL="457200" lvl="1" indent="0">
              <a:buNone/>
            </a:pPr>
            <a:endParaRPr lang="en-US" sz="3300" dirty="0" smtClean="0"/>
          </a:p>
          <a:p>
            <a:r>
              <a:rPr lang="en-US" sz="3300" dirty="0" smtClean="0"/>
              <a:t>ISRB</a:t>
            </a:r>
          </a:p>
          <a:p>
            <a:pPr lvl="1"/>
            <a:r>
              <a:rPr lang="en-US" sz="3300" dirty="0">
                <a:hlinkClick r:id="rId7"/>
              </a:rPr>
              <a:t>http://www.doc.wa.gov/isrb</a:t>
            </a:r>
            <a:r>
              <a:rPr lang="en-US" sz="3300" dirty="0" smtClean="0">
                <a:hlinkClick r:id="rId7"/>
              </a:rPr>
              <a:t>/</a:t>
            </a:r>
            <a:endParaRPr lang="en-US" sz="3300" dirty="0" smtClean="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835264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Sex Offender Registration and Notification Act (SORNA) or Adam Walsh Act</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Federal law passed in 2006</a:t>
            </a:r>
          </a:p>
          <a:p>
            <a:r>
              <a:rPr lang="en-US" dirty="0" smtClean="0"/>
              <a:t>Established “baseline” requirements for registration and notification.</a:t>
            </a:r>
          </a:p>
          <a:p>
            <a:r>
              <a:rPr lang="en-US" dirty="0" smtClean="0"/>
              <a:t>First time that juveniles (14 and over)were included  in a national requirement.</a:t>
            </a:r>
            <a:endParaRPr lang="en-US" dirty="0"/>
          </a:p>
          <a:p>
            <a:r>
              <a:rPr lang="en-US" dirty="0" smtClean="0"/>
              <a:t>Includes all States, principal territories and Indian Tribes.</a:t>
            </a:r>
          </a:p>
          <a:p>
            <a:r>
              <a:rPr lang="en-US" dirty="0" smtClean="0"/>
              <a:t>Tiers</a:t>
            </a:r>
          </a:p>
          <a:p>
            <a:r>
              <a:rPr lang="en-US" dirty="0" smtClean="0"/>
              <a:t>Penalty for non-compliance.</a:t>
            </a:r>
            <a:endParaRPr lang="en-US" dirty="0"/>
          </a:p>
        </p:txBody>
      </p:sp>
    </p:spTree>
    <p:extLst>
      <p:ext uri="{BB962C8B-B14F-4D97-AF65-F5344CB8AC3E}">
        <p14:creationId xmlns:p14="http://schemas.microsoft.com/office/powerpoint/2010/main" val="412456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a:xfrm>
            <a:off x="475861" y="1600200"/>
            <a:ext cx="8229600" cy="4525963"/>
          </a:xfrm>
        </p:spPr>
        <p:txBody>
          <a:bodyPr>
            <a:noAutofit/>
          </a:bodyPr>
          <a:lstStyle/>
          <a:p>
            <a:pPr marL="0" indent="0">
              <a:buNone/>
            </a:pPr>
            <a:r>
              <a:rPr lang="en-US" b="1" u="sng" dirty="0" smtClean="0"/>
              <a:t>2009 </a:t>
            </a:r>
            <a:endParaRPr lang="en-US" b="1" u="sng" dirty="0">
              <a:hlinkClick r:id="rId2"/>
            </a:endParaRPr>
          </a:p>
          <a:p>
            <a:pPr marL="0" indent="0">
              <a:buNone/>
            </a:pPr>
            <a:r>
              <a:rPr lang="en-US" sz="2000" u="sng" dirty="0" smtClean="0">
                <a:hlinkClick r:id="rId2"/>
              </a:rPr>
              <a:t>ESHB </a:t>
            </a:r>
            <a:r>
              <a:rPr lang="en-US" sz="2000" u="sng" dirty="0">
                <a:hlinkClick r:id="rId2"/>
              </a:rPr>
              <a:t>2035</a:t>
            </a:r>
            <a:r>
              <a:rPr lang="en-US" sz="2000" dirty="0"/>
              <a:t> </a:t>
            </a:r>
            <a:r>
              <a:rPr lang="en-US" sz="2000" dirty="0" smtClean="0"/>
              <a:t>and </a:t>
            </a:r>
            <a:r>
              <a:rPr lang="en-US" sz="2000" u="sng" dirty="0">
                <a:hlinkClick r:id="rId2"/>
              </a:rPr>
              <a:t>2SHB 2714</a:t>
            </a:r>
            <a:r>
              <a:rPr lang="en-US" sz="2000" dirty="0"/>
              <a:t> directed the SOPB to review </a:t>
            </a:r>
            <a:r>
              <a:rPr lang="en-US" sz="2000" dirty="0" smtClean="0"/>
              <a:t>Washington State’s </a:t>
            </a:r>
            <a:r>
              <a:rPr lang="en-US" sz="2000" dirty="0"/>
              <a:t>sex offender registration and notification </a:t>
            </a:r>
            <a:r>
              <a:rPr lang="en-US" sz="2000" dirty="0" smtClean="0"/>
              <a:t>system. </a:t>
            </a:r>
          </a:p>
          <a:p>
            <a:pPr marL="0" indent="0">
              <a:buNone/>
            </a:pPr>
            <a:r>
              <a:rPr lang="en-US" sz="2000" b="1" dirty="0" smtClean="0"/>
              <a:t> </a:t>
            </a:r>
          </a:p>
          <a:p>
            <a:pPr marL="0" indent="0">
              <a:buNone/>
            </a:pPr>
            <a:r>
              <a:rPr lang="en-US" sz="2000" b="1" dirty="0" smtClean="0"/>
              <a:t>Recommendations and Findings</a:t>
            </a:r>
            <a:endParaRPr lang="en-US" sz="2000" b="1" dirty="0"/>
          </a:p>
          <a:p>
            <a:pPr lvl="0"/>
            <a:r>
              <a:rPr lang="en-US" sz="2000" dirty="0" smtClean="0"/>
              <a:t>Use the </a:t>
            </a:r>
            <a:r>
              <a:rPr lang="en-US" sz="2000" dirty="0"/>
              <a:t>best available </a:t>
            </a:r>
            <a:r>
              <a:rPr lang="en-US" sz="2000" dirty="0" smtClean="0"/>
              <a:t>research</a:t>
            </a:r>
            <a:r>
              <a:rPr lang="en-US" sz="2000" dirty="0"/>
              <a:t> </a:t>
            </a:r>
            <a:r>
              <a:rPr lang="en-US" sz="2000" dirty="0" smtClean="0"/>
              <a:t>for decision making.</a:t>
            </a:r>
          </a:p>
          <a:p>
            <a:pPr lvl="0"/>
            <a:r>
              <a:rPr lang="en-US" sz="2000" dirty="0" smtClean="0"/>
              <a:t>The </a:t>
            </a:r>
            <a:r>
              <a:rPr lang="en-US" sz="2000" dirty="0"/>
              <a:t>Board identified practical obstacles to </a:t>
            </a:r>
            <a:r>
              <a:rPr lang="en-US" sz="2000" dirty="0" smtClean="0"/>
              <a:t>a </a:t>
            </a:r>
            <a:r>
              <a:rPr lang="en-US" sz="2000" dirty="0"/>
              <a:t>standard implementation of </a:t>
            </a:r>
            <a:r>
              <a:rPr lang="en-US" sz="2000" dirty="0" smtClean="0"/>
              <a:t>registration </a:t>
            </a:r>
            <a:r>
              <a:rPr lang="en-US" sz="2000" dirty="0"/>
              <a:t>and notification </a:t>
            </a:r>
            <a:r>
              <a:rPr lang="en-US" sz="2000" dirty="0" smtClean="0"/>
              <a:t>laws. </a:t>
            </a:r>
          </a:p>
          <a:p>
            <a:pPr lvl="0"/>
            <a:r>
              <a:rPr lang="en-US" sz="2000" dirty="0" smtClean="0"/>
              <a:t>Statewide sex offender system management must be coordinated </a:t>
            </a:r>
            <a:r>
              <a:rPr lang="en-US" sz="2000" dirty="0"/>
              <a:t>and </a:t>
            </a:r>
            <a:r>
              <a:rPr lang="en-US" sz="2000" dirty="0" smtClean="0"/>
              <a:t>ensure collaborative efforts across system participants.</a:t>
            </a:r>
          </a:p>
          <a:p>
            <a:r>
              <a:rPr lang="en-US" sz="2000" dirty="0" smtClean="0"/>
              <a:t>Whenever possible, use empirically </a:t>
            </a:r>
            <a:r>
              <a:rPr lang="en-US" sz="2000" dirty="0"/>
              <a:t>validated risk </a:t>
            </a:r>
            <a:r>
              <a:rPr lang="en-US" sz="2000" dirty="0" smtClean="0"/>
              <a:t>tools.</a:t>
            </a:r>
          </a:p>
          <a:p>
            <a:pPr lvl="0"/>
            <a:r>
              <a:rPr lang="en-US" sz="2000" dirty="0" smtClean="0"/>
              <a:t>Juvenile sex offenders are </a:t>
            </a:r>
            <a:r>
              <a:rPr lang="en-US" sz="2000" dirty="0"/>
              <a:t>different </a:t>
            </a:r>
            <a:r>
              <a:rPr lang="en-US" sz="2000" dirty="0" smtClean="0"/>
              <a:t>from adults and this difference should be reflected in sex </a:t>
            </a:r>
            <a:r>
              <a:rPr lang="en-US" sz="2000" dirty="0"/>
              <a:t>and kidnapping offender laws regarding juveniles and public </a:t>
            </a:r>
            <a:r>
              <a:rPr lang="en-US" sz="2000" dirty="0" smtClean="0"/>
              <a:t>policy.</a:t>
            </a:r>
            <a:endParaRPr lang="en-US" sz="2000" b="1" dirty="0"/>
          </a:p>
          <a:p>
            <a:endParaRPr lang="en-US" sz="2000" b="1" dirty="0"/>
          </a:p>
          <a:p>
            <a:pPr lvl="0"/>
            <a:endParaRPr lang="en-US" sz="2000" b="1" dirty="0"/>
          </a:p>
          <a:p>
            <a:pPr marL="0" indent="0">
              <a:buNone/>
            </a:pPr>
            <a:r>
              <a:rPr lang="en-US" sz="2000" b="1" dirty="0" smtClean="0"/>
              <a:t>	</a:t>
            </a:r>
          </a:p>
          <a:p>
            <a:endParaRPr lang="en-US" sz="2000" dirty="0"/>
          </a:p>
        </p:txBody>
      </p:sp>
    </p:spTree>
    <p:extLst>
      <p:ext uri="{BB962C8B-B14F-4D97-AF65-F5344CB8AC3E}">
        <p14:creationId xmlns:p14="http://schemas.microsoft.com/office/powerpoint/2010/main" val="3441913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a:xfrm>
            <a:off x="301487" y="1295400"/>
            <a:ext cx="8382000" cy="5410200"/>
          </a:xfrm>
        </p:spPr>
        <p:txBody>
          <a:bodyPr>
            <a:normAutofit/>
          </a:bodyPr>
          <a:lstStyle/>
          <a:p>
            <a:pPr marL="0" indent="0">
              <a:buNone/>
            </a:pPr>
            <a:r>
              <a:rPr lang="en-US" sz="2400" b="1" u="sng" dirty="0" smtClean="0"/>
              <a:t>2010 </a:t>
            </a:r>
          </a:p>
          <a:p>
            <a:pPr marL="0" indent="0">
              <a:buNone/>
            </a:pPr>
            <a:r>
              <a:rPr lang="en-US" sz="2400" dirty="0" smtClean="0"/>
              <a:t>Jose Reyes Case Review</a:t>
            </a:r>
          </a:p>
          <a:p>
            <a:r>
              <a:rPr lang="en-US" sz="2400" dirty="0" smtClean="0"/>
              <a:t>Charged with Child Molestation 1 and 3 Counts of Luring.</a:t>
            </a:r>
          </a:p>
          <a:p>
            <a:r>
              <a:rPr lang="en-US" sz="2400" dirty="0" smtClean="0"/>
              <a:t>Placed on SSODA for Indecent Liberties with FC after a plea agreement in 2008.</a:t>
            </a:r>
            <a:endParaRPr lang="en-US" sz="2400" dirty="0" smtClean="0"/>
          </a:p>
          <a:p>
            <a:r>
              <a:rPr lang="en-US" sz="2400" dirty="0" smtClean="0"/>
              <a:t>Ordered to 24/7 Supervision while on SSODA.</a:t>
            </a:r>
          </a:p>
          <a:p>
            <a:r>
              <a:rPr lang="en-US" sz="2400" dirty="0" smtClean="0"/>
              <a:t>Sexual Assault at school occurs in 2010.</a:t>
            </a:r>
          </a:p>
          <a:p>
            <a:r>
              <a:rPr lang="en-US" sz="2400" dirty="0" smtClean="0"/>
              <a:t>Issues identified:</a:t>
            </a:r>
          </a:p>
          <a:p>
            <a:pPr lvl="1"/>
            <a:r>
              <a:rPr lang="en-US" sz="2400" dirty="0" smtClean="0"/>
              <a:t>24/7 supervision while on SSODA</a:t>
            </a:r>
          </a:p>
          <a:p>
            <a:pPr lvl="1"/>
            <a:r>
              <a:rPr lang="en-US" sz="2400" dirty="0" smtClean="0"/>
              <a:t>Communication with school and LE</a:t>
            </a:r>
          </a:p>
          <a:p>
            <a:pPr lvl="1"/>
            <a:r>
              <a:rPr lang="en-US" sz="2400" dirty="0" smtClean="0"/>
              <a:t>Who to notify at schools</a:t>
            </a:r>
          </a:p>
          <a:p>
            <a:pPr marL="457200" lvl="1" indent="0">
              <a:buNone/>
            </a:pPr>
            <a:endParaRPr lang="en-US" sz="4000" dirty="0" smtClean="0"/>
          </a:p>
          <a:p>
            <a:pPr marL="0" indent="0">
              <a:buNone/>
            </a:pPr>
            <a:endParaRPr lang="en-US" sz="4200" dirty="0" smtClean="0"/>
          </a:p>
          <a:p>
            <a:pPr lvl="1"/>
            <a:endParaRPr lang="en-US" sz="1600" dirty="0" smtClean="0"/>
          </a:p>
          <a:p>
            <a:endParaRPr lang="en-US" sz="2000" dirty="0"/>
          </a:p>
        </p:txBody>
      </p:sp>
    </p:spTree>
    <p:extLst>
      <p:ext uri="{BB962C8B-B14F-4D97-AF65-F5344CB8AC3E}">
        <p14:creationId xmlns:p14="http://schemas.microsoft.com/office/powerpoint/2010/main" val="7290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 Reyes Case Review</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Findings and </a:t>
            </a:r>
            <a:r>
              <a:rPr lang="en-US" dirty="0" smtClean="0"/>
              <a:t>Recommendations:</a:t>
            </a:r>
            <a:endParaRPr lang="en-US" dirty="0"/>
          </a:p>
          <a:p>
            <a:endParaRPr lang="en-US" sz="1100" dirty="0"/>
          </a:p>
          <a:p>
            <a:pPr lvl="0"/>
            <a:r>
              <a:rPr lang="en-US" dirty="0"/>
              <a:t>WASPC to create a standard form (model policy)  to be used by law enforcement for notification purposes.</a:t>
            </a:r>
            <a:endParaRPr lang="en-US" b="1" dirty="0"/>
          </a:p>
          <a:p>
            <a:pPr lvl="0"/>
            <a:r>
              <a:rPr lang="en-US" dirty="0"/>
              <a:t>Law enforcement shall provide notice to the school when a student moves, transfers to a new school, when a student changes schools but residence is the same, and when law enforcement changes the risk level.</a:t>
            </a:r>
            <a:endParaRPr lang="en-US" b="1" dirty="0"/>
          </a:p>
          <a:p>
            <a:pPr lvl="0"/>
            <a:r>
              <a:rPr lang="en-US" dirty="0"/>
              <a:t>All inquires should go to law enforcement agency for any information related on a juvenile sex offender.</a:t>
            </a:r>
          </a:p>
          <a:p>
            <a:pPr lvl="0"/>
            <a:r>
              <a:rPr lang="en-US" dirty="0"/>
              <a:t>The End of Sentence Review Committee (ESRC) to assign the initial risk classification for all juveniles required to register as a sex offender who go through JRA, Juvenile Court, and/or Interstate Compact for Juveniles.</a:t>
            </a:r>
            <a:endParaRPr lang="en-US" b="1" dirty="0"/>
          </a:p>
          <a:p>
            <a:pPr lvl="0"/>
            <a:r>
              <a:rPr lang="en-US" dirty="0"/>
              <a:t>All schools shall develop and implement policies and procedures regarding students who have been adjudicated or convicted of a </a:t>
            </a:r>
            <a:r>
              <a:rPr lang="en-US" dirty="0" err="1"/>
              <a:t>registrable</a:t>
            </a:r>
            <a:r>
              <a:rPr lang="en-US" dirty="0"/>
              <a:t> sex offense and the provision of a safe learning environment for all students.</a:t>
            </a:r>
            <a:endParaRPr lang="en-US" b="1" dirty="0"/>
          </a:p>
          <a:p>
            <a:endParaRPr lang="en-US" dirty="0"/>
          </a:p>
        </p:txBody>
      </p:sp>
    </p:spTree>
    <p:extLst>
      <p:ext uri="{BB962C8B-B14F-4D97-AF65-F5344CB8AC3E}">
        <p14:creationId xmlns:p14="http://schemas.microsoft.com/office/powerpoint/2010/main" val="960766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 Offender Policy Board</a:t>
            </a:r>
          </a:p>
        </p:txBody>
      </p:sp>
      <p:sp>
        <p:nvSpPr>
          <p:cNvPr id="3" name="Content Placeholder 2"/>
          <p:cNvSpPr>
            <a:spLocks noGrp="1"/>
          </p:cNvSpPr>
          <p:nvPr>
            <p:ph idx="1"/>
          </p:nvPr>
        </p:nvSpPr>
        <p:spPr/>
        <p:txBody>
          <a:bodyPr>
            <a:normAutofit/>
          </a:bodyPr>
          <a:lstStyle/>
          <a:p>
            <a:pPr marL="0" indent="0">
              <a:buNone/>
            </a:pPr>
            <a:r>
              <a:rPr lang="en-US" b="1" u="sng" dirty="0" smtClean="0"/>
              <a:t>2011</a:t>
            </a:r>
          </a:p>
          <a:p>
            <a:r>
              <a:rPr lang="en-US" dirty="0"/>
              <a:t>The SOPB established the </a:t>
            </a:r>
            <a:r>
              <a:rPr lang="en-US" u="sng" dirty="0">
                <a:hlinkClick r:id="rId2"/>
              </a:rPr>
              <a:t>Sex Offender Policy Board Case Review Procedure</a:t>
            </a:r>
            <a:r>
              <a:rPr lang="en-US" dirty="0" smtClean="0"/>
              <a:t>.</a:t>
            </a:r>
            <a:endParaRPr lang="en-US" dirty="0"/>
          </a:p>
          <a:p>
            <a:r>
              <a:rPr lang="en-US" u="sng" dirty="0">
                <a:hlinkClick r:id="rId3"/>
              </a:rPr>
              <a:t>ESSB 5891</a:t>
            </a:r>
            <a:r>
              <a:rPr lang="en-US" dirty="0"/>
              <a:t> moved the Sentencing Guidelines Commission and the SOPB into the Office of Financial Management. </a:t>
            </a:r>
          </a:p>
          <a:p>
            <a:r>
              <a:rPr lang="en-US" dirty="0" smtClean="0"/>
              <a:t>Assignments at request of Governor or Legislature.</a:t>
            </a:r>
            <a:endParaRPr lang="en-US" dirty="0"/>
          </a:p>
        </p:txBody>
      </p:sp>
    </p:spTree>
    <p:extLst>
      <p:ext uri="{BB962C8B-B14F-4D97-AF65-F5344CB8AC3E}">
        <p14:creationId xmlns:p14="http://schemas.microsoft.com/office/powerpoint/2010/main" val="571522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20144</TotalTime>
  <Words>2562</Words>
  <Application>Microsoft Office PowerPoint</Application>
  <PresentationFormat>On-screen Show (4:3)</PresentationFormat>
  <Paragraphs>334</Paragraphs>
  <Slides>40</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 Sex Offender Policy Board (SOPB) </vt:lpstr>
      <vt:lpstr>Sex Offender Policy Board</vt:lpstr>
      <vt:lpstr>What’s Informed our Recommendations?</vt:lpstr>
      <vt:lpstr>Informing our Recommendations</vt:lpstr>
      <vt:lpstr>Sex Offender Registration and Notification Act (SORNA) or Adam Walsh Act</vt:lpstr>
      <vt:lpstr>Sex Offender Policy Board</vt:lpstr>
      <vt:lpstr>Sex Offender Policy Board</vt:lpstr>
      <vt:lpstr>Jose Reyes Case Review</vt:lpstr>
      <vt:lpstr>Sex Offender Policy Board</vt:lpstr>
      <vt:lpstr>Sex Offender Policy Board</vt:lpstr>
      <vt:lpstr>Jeremiah Thompson Case Review</vt:lpstr>
      <vt:lpstr>Sex Offender Policy Board</vt:lpstr>
      <vt:lpstr>Sex Offender Policy Board</vt:lpstr>
      <vt:lpstr>Sex Offender Policy Board</vt:lpstr>
      <vt:lpstr>Sex Offender Policy Board</vt:lpstr>
      <vt:lpstr>Sex Offender Policy Board</vt:lpstr>
      <vt:lpstr>Sex Offender Policy Board</vt:lpstr>
      <vt:lpstr>Sex Offender Policy Board</vt:lpstr>
      <vt:lpstr>SOPB Current Assignment</vt:lpstr>
      <vt:lpstr>SOPB Current Assignment</vt:lpstr>
      <vt:lpstr>SOPB Current Assignment</vt:lpstr>
      <vt:lpstr>Why is this of interest to you?</vt:lpstr>
      <vt:lpstr>More Examples of Law Changes </vt:lpstr>
      <vt:lpstr>Other Input of SOPB</vt:lpstr>
      <vt:lpstr>Sex Offender Policy Board</vt:lpstr>
      <vt:lpstr>Indeterminate Sentence Review Board (ISRB</vt:lpstr>
      <vt:lpstr>Indeterminate Sentence Review Board (ISRB) Formerly known as the Parole Board</vt:lpstr>
      <vt:lpstr>Indeterminate Sentence Review Board (ISRB)</vt:lpstr>
      <vt:lpstr>CCB Qualifying Offenses</vt:lpstr>
      <vt:lpstr>More CCB Qualifying Offenses</vt:lpstr>
      <vt:lpstr>Supervision Length of Offenders Under ISRB</vt:lpstr>
      <vt:lpstr>Juvenile Board Cases </vt:lpstr>
      <vt:lpstr>Parole/Release Hearings</vt:lpstr>
      <vt:lpstr>Release Criteria in Statute</vt:lpstr>
      <vt:lpstr>Release Considerations</vt:lpstr>
      <vt:lpstr>Conditions of Supervision</vt:lpstr>
      <vt:lpstr>Case Examples</vt:lpstr>
      <vt:lpstr>Current &amp; Possible Future Legislation   </vt:lpstr>
      <vt:lpstr>PowerPoint Presentation</vt:lpstr>
      <vt:lpstr>Contact Info. &amp; Resources </vt:lpstr>
    </vt:vector>
  </TitlesOfParts>
  <Company>JRA/DSHS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Number of Sex Related Convictions:</dc:title>
  <dc:creator>pelanjj</dc:creator>
  <cp:lastModifiedBy>Rongen, Kecia L. (DOC)</cp:lastModifiedBy>
  <cp:revision>204</cp:revision>
  <cp:lastPrinted>2016-02-22T23:11:42Z</cp:lastPrinted>
  <dcterms:created xsi:type="dcterms:W3CDTF">2012-02-03T17:14:05Z</dcterms:created>
  <dcterms:modified xsi:type="dcterms:W3CDTF">2016-02-23T00:55:31Z</dcterms:modified>
</cp:coreProperties>
</file>